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71" r:id="rId3"/>
    <p:sldId id="268" r:id="rId4"/>
    <p:sldId id="269" r:id="rId5"/>
    <p:sldId id="272" r:id="rId6"/>
    <p:sldId id="273" r:id="rId7"/>
    <p:sldId id="274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5E9"/>
    <a:srgbClr val="127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92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64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990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8180" y="2787043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54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9347E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8213" y="3639811"/>
            <a:ext cx="2500088" cy="315084"/>
          </a:xfrm>
        </p:spPr>
        <p:txBody>
          <a:bodyPr/>
          <a:lstStyle>
            <a:lvl1pPr algn="ctr">
              <a:defRPr sz="1800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RETRO BLUE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01CCC1-5029-4569-BB3D-B8BAF1AE3EFF}"/>
              </a:ext>
            </a:extLst>
          </p:cNvPr>
          <p:cNvGrpSpPr/>
          <p:nvPr userDrawn="1"/>
        </p:nvGrpSpPr>
        <p:grpSpPr>
          <a:xfrm>
            <a:off x="1898180" y="2340638"/>
            <a:ext cx="2500088" cy="2047837"/>
            <a:chOff x="1630316" y="2340638"/>
            <a:chExt cx="5852160" cy="204783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DCE90B3-9F83-4707-9680-9A0C8F7AED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30316" y="4388475"/>
              <a:ext cx="5852160" cy="0"/>
            </a:xfrm>
            <a:prstGeom prst="line">
              <a:avLst/>
            </a:prstGeom>
            <a:ln w="88900">
              <a:solidFill>
                <a:srgbClr val="A5D5E9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515B552-588C-4C1A-AD40-B51748CCE76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30316" y="2340638"/>
              <a:ext cx="5852160" cy="0"/>
            </a:xfrm>
            <a:prstGeom prst="line">
              <a:avLst/>
            </a:prstGeom>
            <a:ln w="88900">
              <a:solidFill>
                <a:srgbClr val="A5D5E9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4C550322-58AC-43B8-BE42-AB126E4F9A69}"/>
              </a:ext>
            </a:extLst>
          </p:cNvPr>
          <p:cNvSpPr/>
          <p:nvPr userDrawn="1"/>
        </p:nvSpPr>
        <p:spPr>
          <a:xfrm>
            <a:off x="3019340" y="2206491"/>
            <a:ext cx="257767" cy="257767"/>
          </a:xfrm>
          <a:prstGeom prst="ellipse">
            <a:avLst/>
          </a:prstGeom>
          <a:solidFill>
            <a:schemeClr val="bg1"/>
          </a:solidFill>
          <a:ln w="63500">
            <a:solidFill>
              <a:srgbClr val="127CEA"/>
            </a:solidFill>
          </a:ln>
          <a:effectLst>
            <a:outerShdw dist="50800" dir="2700000" algn="ctr" rotWithShape="0">
              <a:srgbClr val="FCA0A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52000" tIns="45720" rIns="252000" bIns="45720" rtlCol="0" anchor="ctr" anchorCtr="0">
            <a:noAutofit/>
          </a:bodyPr>
          <a:lstStyle/>
          <a:p>
            <a:pPr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200" b="0" spc="-60" baseline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A0E33E8-581D-4CE8-B43E-CAA09F3E45E0}"/>
              </a:ext>
            </a:extLst>
          </p:cNvPr>
          <p:cNvCxnSpPr/>
          <p:nvPr userDrawn="1"/>
        </p:nvCxnSpPr>
        <p:spPr>
          <a:xfrm>
            <a:off x="11809336" y="312420"/>
            <a:ext cx="0" cy="6179820"/>
          </a:xfrm>
          <a:prstGeom prst="line">
            <a:avLst/>
          </a:prstGeom>
          <a:solidFill>
            <a:srgbClr val="EE2F27"/>
          </a:solidFill>
          <a:ln w="12700">
            <a:solidFill>
              <a:schemeClr val="bg1">
                <a:lumMod val="95000"/>
                <a:alpha val="22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1F890D7C-E53F-4A37-A355-A39A6BD56DB4}"/>
              </a:ext>
            </a:extLst>
          </p:cNvPr>
          <p:cNvGrpSpPr/>
          <p:nvPr userDrawn="1"/>
        </p:nvGrpSpPr>
        <p:grpSpPr>
          <a:xfrm>
            <a:off x="3656042" y="4653353"/>
            <a:ext cx="657641" cy="339895"/>
            <a:chOff x="3155625" y="4597100"/>
            <a:chExt cx="875321" cy="452401"/>
          </a:xfrm>
        </p:grpSpPr>
        <p:cxnSp>
          <p:nvCxnSpPr>
            <p:cNvPr id="18" name="연결선: 구부러짐 17">
              <a:extLst>
                <a:ext uri="{FF2B5EF4-FFF2-40B4-BE49-F238E27FC236}">
                  <a16:creationId xmlns:a16="http://schemas.microsoft.com/office/drawing/2014/main" id="{81E92C13-7269-45F5-8EE6-964606365BEB}"/>
                </a:ext>
              </a:extLst>
            </p:cNvPr>
            <p:cNvCxnSpPr/>
            <p:nvPr userDrawn="1"/>
          </p:nvCxnSpPr>
          <p:spPr>
            <a:xfrm rot="5400000">
              <a:off x="3583906" y="4602461"/>
              <a:ext cx="447040" cy="447040"/>
            </a:xfrm>
            <a:prstGeom prst="curvedConnector3">
              <a:avLst/>
            </a:prstGeom>
            <a:solidFill>
              <a:srgbClr val="EE2F27"/>
            </a:solidFill>
            <a:ln w="88900">
              <a:solidFill>
                <a:srgbClr val="127CEA"/>
              </a:solidFill>
            </a:ln>
            <a:effectLst>
              <a:outerShdw dist="50800" algn="ctr" rotWithShape="0">
                <a:srgbClr val="C6E1F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연결선: 구부러짐 18">
              <a:extLst>
                <a:ext uri="{FF2B5EF4-FFF2-40B4-BE49-F238E27FC236}">
                  <a16:creationId xmlns:a16="http://schemas.microsoft.com/office/drawing/2014/main" id="{592C909D-E989-4974-8D3B-017A84F5F488}"/>
                </a:ext>
              </a:extLst>
            </p:cNvPr>
            <p:cNvCxnSpPr/>
            <p:nvPr userDrawn="1"/>
          </p:nvCxnSpPr>
          <p:spPr>
            <a:xfrm rot="5400000">
              <a:off x="3155625" y="4597100"/>
              <a:ext cx="447040" cy="447040"/>
            </a:xfrm>
            <a:prstGeom prst="curvedConnector3">
              <a:avLst/>
            </a:prstGeom>
            <a:solidFill>
              <a:srgbClr val="EE2F27"/>
            </a:solidFill>
            <a:ln w="88900">
              <a:solidFill>
                <a:srgbClr val="127CEA"/>
              </a:solidFill>
            </a:ln>
            <a:effectLst>
              <a:outerShdw dist="50800" algn="ctr" rotWithShape="0">
                <a:srgbClr val="C6E1F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26AAE5-8DB7-4D0F-9AC2-C6A427473D53}"/>
              </a:ext>
            </a:extLst>
          </p:cNvPr>
          <p:cNvGrpSpPr/>
          <p:nvPr userDrawn="1"/>
        </p:nvGrpSpPr>
        <p:grpSpPr>
          <a:xfrm>
            <a:off x="1939754" y="1670877"/>
            <a:ext cx="657641" cy="339895"/>
            <a:chOff x="1676574" y="1614624"/>
            <a:chExt cx="875321" cy="452401"/>
          </a:xfrm>
        </p:grpSpPr>
        <p:cxnSp>
          <p:nvCxnSpPr>
            <p:cNvPr id="20" name="연결선: 구부러짐 19">
              <a:extLst>
                <a:ext uri="{FF2B5EF4-FFF2-40B4-BE49-F238E27FC236}">
                  <a16:creationId xmlns:a16="http://schemas.microsoft.com/office/drawing/2014/main" id="{B464B79E-BD3D-4662-8FF1-B73CF9C10157}"/>
                </a:ext>
              </a:extLst>
            </p:cNvPr>
            <p:cNvCxnSpPr/>
            <p:nvPr userDrawn="1"/>
          </p:nvCxnSpPr>
          <p:spPr>
            <a:xfrm rot="5400000">
              <a:off x="2104855" y="1619985"/>
              <a:ext cx="447040" cy="447040"/>
            </a:xfrm>
            <a:prstGeom prst="curvedConnector3">
              <a:avLst/>
            </a:prstGeom>
            <a:solidFill>
              <a:srgbClr val="EE2F27"/>
            </a:solidFill>
            <a:ln w="88900">
              <a:solidFill>
                <a:srgbClr val="127CEA"/>
              </a:solidFill>
            </a:ln>
            <a:effectLst>
              <a:outerShdw dist="50800" algn="ctr" rotWithShape="0">
                <a:srgbClr val="C6E1F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연결선: 구부러짐 20">
              <a:extLst>
                <a:ext uri="{FF2B5EF4-FFF2-40B4-BE49-F238E27FC236}">
                  <a16:creationId xmlns:a16="http://schemas.microsoft.com/office/drawing/2014/main" id="{05679C22-8773-4DDC-83A6-B0ACA534EECF}"/>
                </a:ext>
              </a:extLst>
            </p:cNvPr>
            <p:cNvCxnSpPr/>
            <p:nvPr userDrawn="1"/>
          </p:nvCxnSpPr>
          <p:spPr>
            <a:xfrm rot="5400000">
              <a:off x="1676574" y="1614624"/>
              <a:ext cx="447040" cy="447040"/>
            </a:xfrm>
            <a:prstGeom prst="curvedConnector3">
              <a:avLst/>
            </a:prstGeom>
            <a:solidFill>
              <a:srgbClr val="EE2F27"/>
            </a:solidFill>
            <a:ln w="88900">
              <a:solidFill>
                <a:srgbClr val="127CEA"/>
              </a:solidFill>
            </a:ln>
            <a:effectLst>
              <a:outerShdw dist="50800" algn="ctr" rotWithShape="0">
                <a:srgbClr val="C6E1F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9062B2A-02D0-4ACF-B793-6C2B317ED7FB}"/>
              </a:ext>
            </a:extLst>
          </p:cNvPr>
          <p:cNvGrpSpPr/>
          <p:nvPr userDrawn="1"/>
        </p:nvGrpSpPr>
        <p:grpSpPr>
          <a:xfrm flipH="1">
            <a:off x="3656042" y="1663849"/>
            <a:ext cx="657641" cy="339895"/>
            <a:chOff x="1676574" y="1614624"/>
            <a:chExt cx="875321" cy="452401"/>
          </a:xfrm>
        </p:grpSpPr>
        <p:cxnSp>
          <p:nvCxnSpPr>
            <p:cNvPr id="23" name="연결선: 구부러짐 22">
              <a:extLst>
                <a:ext uri="{FF2B5EF4-FFF2-40B4-BE49-F238E27FC236}">
                  <a16:creationId xmlns:a16="http://schemas.microsoft.com/office/drawing/2014/main" id="{3057E9B9-DB05-4785-AADC-6204D18E1880}"/>
                </a:ext>
              </a:extLst>
            </p:cNvPr>
            <p:cNvCxnSpPr/>
            <p:nvPr userDrawn="1"/>
          </p:nvCxnSpPr>
          <p:spPr>
            <a:xfrm rot="5400000">
              <a:off x="2104855" y="1619985"/>
              <a:ext cx="447040" cy="447040"/>
            </a:xfrm>
            <a:prstGeom prst="curvedConnector3">
              <a:avLst/>
            </a:prstGeom>
            <a:solidFill>
              <a:srgbClr val="EE2F27"/>
            </a:solidFill>
            <a:ln w="88900">
              <a:solidFill>
                <a:srgbClr val="127CEA"/>
              </a:solidFill>
            </a:ln>
            <a:effectLst>
              <a:outerShdw dist="50800" algn="ctr" rotWithShape="0">
                <a:srgbClr val="C6E1F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연결선: 구부러짐 23">
              <a:extLst>
                <a:ext uri="{FF2B5EF4-FFF2-40B4-BE49-F238E27FC236}">
                  <a16:creationId xmlns:a16="http://schemas.microsoft.com/office/drawing/2014/main" id="{D95B4F83-5879-4BEB-95C1-1E53BA447E2A}"/>
                </a:ext>
              </a:extLst>
            </p:cNvPr>
            <p:cNvCxnSpPr/>
            <p:nvPr userDrawn="1"/>
          </p:nvCxnSpPr>
          <p:spPr>
            <a:xfrm rot="5400000">
              <a:off x="1676574" y="1614624"/>
              <a:ext cx="447040" cy="447040"/>
            </a:xfrm>
            <a:prstGeom prst="curvedConnector3">
              <a:avLst/>
            </a:prstGeom>
            <a:solidFill>
              <a:srgbClr val="EE2F27"/>
            </a:solidFill>
            <a:ln w="88900">
              <a:solidFill>
                <a:srgbClr val="127CEA"/>
              </a:solidFill>
            </a:ln>
            <a:effectLst>
              <a:outerShdw dist="50800" algn="ctr" rotWithShape="0">
                <a:srgbClr val="C6E1F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CFC6D75-D1BE-4797-AD40-F16051333BB1}"/>
              </a:ext>
            </a:extLst>
          </p:cNvPr>
          <p:cNvGrpSpPr/>
          <p:nvPr userDrawn="1"/>
        </p:nvGrpSpPr>
        <p:grpSpPr>
          <a:xfrm flipH="1">
            <a:off x="1961825" y="4653172"/>
            <a:ext cx="657641" cy="339895"/>
            <a:chOff x="1676574" y="1614624"/>
            <a:chExt cx="875321" cy="452401"/>
          </a:xfrm>
        </p:grpSpPr>
        <p:cxnSp>
          <p:nvCxnSpPr>
            <p:cNvPr id="29" name="연결선: 구부러짐 28">
              <a:extLst>
                <a:ext uri="{FF2B5EF4-FFF2-40B4-BE49-F238E27FC236}">
                  <a16:creationId xmlns:a16="http://schemas.microsoft.com/office/drawing/2014/main" id="{CDAC713F-9A96-4DE6-820A-F12900B4A019}"/>
                </a:ext>
              </a:extLst>
            </p:cNvPr>
            <p:cNvCxnSpPr/>
            <p:nvPr userDrawn="1"/>
          </p:nvCxnSpPr>
          <p:spPr>
            <a:xfrm rot="5400000">
              <a:off x="2104855" y="1619985"/>
              <a:ext cx="447040" cy="447040"/>
            </a:xfrm>
            <a:prstGeom prst="curvedConnector3">
              <a:avLst/>
            </a:prstGeom>
            <a:solidFill>
              <a:srgbClr val="EE2F27"/>
            </a:solidFill>
            <a:ln w="88900">
              <a:solidFill>
                <a:srgbClr val="127CEA"/>
              </a:solidFill>
            </a:ln>
            <a:effectLst>
              <a:outerShdw dist="50800" algn="ctr" rotWithShape="0">
                <a:srgbClr val="C6E1F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연결선: 구부러짐 29">
              <a:extLst>
                <a:ext uri="{FF2B5EF4-FFF2-40B4-BE49-F238E27FC236}">
                  <a16:creationId xmlns:a16="http://schemas.microsoft.com/office/drawing/2014/main" id="{011EFEB5-DE0C-43EF-B93F-4FE2B4BFF9A2}"/>
                </a:ext>
              </a:extLst>
            </p:cNvPr>
            <p:cNvCxnSpPr/>
            <p:nvPr userDrawn="1"/>
          </p:nvCxnSpPr>
          <p:spPr>
            <a:xfrm rot="5400000">
              <a:off x="1676574" y="1614624"/>
              <a:ext cx="447040" cy="447040"/>
            </a:xfrm>
            <a:prstGeom prst="curvedConnector3">
              <a:avLst/>
            </a:prstGeom>
            <a:solidFill>
              <a:srgbClr val="EE2F27"/>
            </a:solidFill>
            <a:ln w="88900">
              <a:solidFill>
                <a:srgbClr val="127CEA"/>
              </a:solidFill>
            </a:ln>
            <a:effectLst>
              <a:outerShdw dist="50800" algn="ctr" rotWithShape="0">
                <a:srgbClr val="C6E1FE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86052A59-21EA-42E1-AAD0-D479A0178A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35997" y="1671638"/>
            <a:ext cx="4535266" cy="3443287"/>
          </a:xfrm>
        </p:spPr>
        <p:txBody>
          <a:bodyPr/>
          <a:lstStyle>
            <a:lvl1pPr algn="l">
              <a:defRPr sz="1800" b="1">
                <a:solidFill>
                  <a:srgbClr val="EE2F27"/>
                </a:solidFill>
                <a:latin typeface="+mj-ea"/>
                <a:ea typeface="+mj-ea"/>
              </a:defRPr>
            </a:lvl1pPr>
            <a:lvl2pPr algn="l">
              <a:defRPr b="1">
                <a:solidFill>
                  <a:schemeClr val="bg1"/>
                </a:solidFill>
              </a:defRPr>
            </a:lvl2pPr>
            <a:lvl3pPr algn="l">
              <a:defRPr b="1">
                <a:solidFill>
                  <a:schemeClr val="bg1"/>
                </a:solidFill>
              </a:defRPr>
            </a:lvl3pPr>
            <a:lvl4pPr algn="l">
              <a:defRPr b="1">
                <a:solidFill>
                  <a:schemeClr val="bg1"/>
                </a:solidFill>
              </a:defRPr>
            </a:lvl4pPr>
            <a:lvl5pPr algn="l"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ko-KR" dirty="0"/>
              <a:t>1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2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3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4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5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0F203C1-426F-4C4D-AE3B-67C8C951C69B}"/>
              </a:ext>
            </a:extLst>
          </p:cNvPr>
          <p:cNvCxnSpPr/>
          <p:nvPr userDrawn="1"/>
        </p:nvCxnSpPr>
        <p:spPr>
          <a:xfrm>
            <a:off x="6121194" y="595746"/>
            <a:ext cx="0" cy="5666509"/>
          </a:xfrm>
          <a:prstGeom prst="line">
            <a:avLst/>
          </a:prstGeom>
          <a:ln w="31750">
            <a:solidFill>
              <a:schemeClr val="bg1">
                <a:lumMod val="9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5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87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39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7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738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51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9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99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175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60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3757612" y="2482737"/>
            <a:ext cx="3519487" cy="35813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>
                <a:solidFill>
                  <a:prstClr val="white"/>
                </a:solidFill>
              </a:rPr>
              <a:t>T7 </a:t>
            </a:r>
            <a:r>
              <a:rPr lang="ko-KR" altLang="en-US" sz="1400" b="1" kern="0">
                <a:solidFill>
                  <a:prstClr val="white"/>
                </a:solidFill>
              </a:rPr>
              <a:t>김동현 이승찬 최재원 </a:t>
            </a:r>
            <a:r>
              <a:rPr lang="en-US" altLang="ko-KR" sz="1400" b="1" kern="0">
                <a:solidFill>
                  <a:prstClr val="white"/>
                </a:solidFill>
              </a:rPr>
              <a:t>(</a:t>
            </a:r>
            <a:r>
              <a:rPr lang="ko-KR" altLang="en-US" sz="1400" b="1" kern="0">
                <a:solidFill>
                  <a:prstClr val="white"/>
                </a:solidFill>
              </a:rPr>
              <a:t>임형석 교수님</a:t>
            </a:r>
            <a:r>
              <a:rPr lang="en-US" altLang="ko-KR" sz="1400" b="1" kern="0">
                <a:solidFill>
                  <a:prstClr val="white"/>
                </a:solidFill>
              </a:rPr>
              <a:t>)</a:t>
            </a:r>
            <a:endParaRPr lang="en-US" altLang="ko-KR" sz="1400" b="1" kern="0" dirty="0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688544-4EB1-4D4D-B7A0-B620025C58AD}"/>
              </a:ext>
            </a:extLst>
          </p:cNvPr>
          <p:cNvSpPr txBox="1"/>
          <p:nvPr/>
        </p:nvSpPr>
        <p:spPr>
          <a:xfrm>
            <a:off x="3519962" y="2945663"/>
            <a:ext cx="5152075" cy="1009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4000" b="1" kern="0">
                <a:solidFill>
                  <a:srgbClr val="127CEA"/>
                </a:solidFill>
              </a:rPr>
              <a:t>TANNAE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500" b="1" kern="0"/>
              <a:t>알고리즘 기반 신규 교통 서비스 모바일 애플리케이션</a:t>
            </a:r>
            <a:endParaRPr lang="en-US" altLang="ko-KR" sz="1500" b="1" kern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DF29D4-3909-43F6-A463-A4988C3439A2}"/>
              </a:ext>
            </a:extLst>
          </p:cNvPr>
          <p:cNvGrpSpPr/>
          <p:nvPr/>
        </p:nvGrpSpPr>
        <p:grpSpPr>
          <a:xfrm>
            <a:off x="7576559" y="2641845"/>
            <a:ext cx="1256983" cy="1418109"/>
            <a:chOff x="3997004" y="2399826"/>
            <a:chExt cx="1193860" cy="1135031"/>
          </a:xfrm>
        </p:grpSpPr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BB04C592-B5C6-460E-A799-5B709DEA10A5}"/>
                </a:ext>
              </a:extLst>
            </p:cNvPr>
            <p:cNvSpPr/>
            <p:nvPr/>
          </p:nvSpPr>
          <p:spPr>
            <a:xfrm>
              <a:off x="4772935" y="2458455"/>
              <a:ext cx="358140" cy="358140"/>
            </a:xfrm>
            <a:prstGeom prst="arc">
              <a:avLst/>
            </a:prstGeom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F71A5D1-9A3F-43AF-B511-88E218075F47}"/>
                </a:ext>
              </a:extLst>
            </p:cNvPr>
            <p:cNvGrpSpPr/>
            <p:nvPr/>
          </p:nvGrpSpPr>
          <p:grpSpPr>
            <a:xfrm>
              <a:off x="3997004" y="2399826"/>
              <a:ext cx="1193860" cy="1135031"/>
              <a:chOff x="10662779" y="145846"/>
              <a:chExt cx="1317727" cy="1252793"/>
            </a:xfrm>
          </p:grpSpPr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4808228D-F3C2-4F4F-9223-F18183E8FE09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155D082-69F0-465B-8BC7-00C5F94A0DB5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159DCBA4-1596-4953-A830-D35560343E15}"/>
                  </a:ext>
                </a:extLst>
              </p:cNvPr>
              <p:cNvCxnSpPr>
                <a:cxnSpLocks/>
                <a:endCxn id="27" idx="2"/>
              </p:cNvCxnSpPr>
              <p:nvPr/>
            </p:nvCxnSpPr>
            <p:spPr>
              <a:xfrm flipV="1">
                <a:off x="11980506" y="365527"/>
                <a:ext cx="0" cy="1033112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A7E237E-4696-4C70-A80C-0C43821DEE1C}"/>
              </a:ext>
            </a:extLst>
          </p:cNvPr>
          <p:cNvGrpSpPr/>
          <p:nvPr/>
        </p:nvGrpSpPr>
        <p:grpSpPr>
          <a:xfrm>
            <a:off x="3476114" y="2481457"/>
            <a:ext cx="358140" cy="358140"/>
            <a:chOff x="1149672" y="1865890"/>
            <a:chExt cx="514036" cy="514036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2C175A2-B3E9-4998-B0F2-D31C2C680A0A}"/>
                </a:ext>
              </a:extLst>
            </p:cNvPr>
            <p:cNvSpPr/>
            <p:nvPr/>
          </p:nvSpPr>
          <p:spPr>
            <a:xfrm>
              <a:off x="1149672" y="1865890"/>
              <a:ext cx="514036" cy="514036"/>
            </a:xfrm>
            <a:prstGeom prst="ellipse">
              <a:avLst/>
            </a:prstGeom>
            <a:solidFill>
              <a:srgbClr val="A5D5E9"/>
            </a:solidFill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DA1F5BB-A338-41AF-8B2A-3302B9B99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075" y="1966217"/>
              <a:ext cx="313381" cy="313381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4735B5-7EFA-450A-8C81-20484A994CA5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2647C319-6EA8-4782-A356-417FFCF5E81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D228ED7-FA9F-4244-9112-C491A5A10B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5721B01-2611-4865-9689-F0935618BB22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5258E71-AAE7-413D-9F11-495EF4865421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38" name="원호 37">
                <a:extLst>
                  <a:ext uri="{FF2B5EF4-FFF2-40B4-BE49-F238E27FC236}">
                    <a16:creationId xmlns:a16="http://schemas.microsoft.com/office/drawing/2014/main" id="{2894E1ED-82FF-47F1-9859-C9963CCD5ACE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9867F629-4896-4CE5-8736-02791C5F0AFC}"/>
                  </a:ext>
                </a:extLst>
              </p:cNvPr>
              <p:cNvCxnSpPr>
                <a:cxnSpLocks/>
                <a:stCxn id="38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AAA751C6-B86F-47EE-B388-C460EFA818E1}"/>
                  </a:ext>
                </a:extLst>
              </p:cNvPr>
              <p:cNvCxnSpPr>
                <a:cxnSpLocks/>
                <a:endCxn id="38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4A8FFFB-A838-4A47-ABE9-225E253B20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B283D5F-9087-4A28-9EBB-DF16726636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036A7472-80C6-40BC-8072-CBDF065D4F97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D58F998-8D35-4872-857F-28972180A4D0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CE57DCD7-281F-4B28-939B-9B5A2C389014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FA1DA91B-EB9C-46A6-9D38-F6A3C38CE62F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35" name="원호 34">
                  <a:extLst>
                    <a:ext uri="{FF2B5EF4-FFF2-40B4-BE49-F238E27FC236}">
                      <a16:creationId xmlns:a16="http://schemas.microsoft.com/office/drawing/2014/main" id="{F084FAC8-C338-406A-9F0B-3570F0ABF92B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73163BD-251C-4314-BCBF-85456C938209}"/>
                    </a:ext>
                  </a:extLst>
                </p:cNvPr>
                <p:cNvCxnSpPr>
                  <a:cxnSpLocks/>
                  <a:stCxn id="35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4D7E6A51-9EF5-451F-9898-D6A338B84656}"/>
                    </a:ext>
                  </a:extLst>
                </p:cNvPr>
                <p:cNvCxnSpPr>
                  <a:cxnSpLocks/>
                  <a:endCxn id="35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6290267-D501-4D7A-94A0-F3D293DF2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2268FF7-C4B2-4B2B-8388-D0D909115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368" y="4969007"/>
            <a:ext cx="1314633" cy="140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8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D0E6D5-4551-4849-915A-926AE4B61A3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18" name="원호 17">
              <a:extLst>
                <a:ext uri="{FF2B5EF4-FFF2-40B4-BE49-F238E27FC236}">
                  <a16:creationId xmlns:a16="http://schemas.microsoft.com/office/drawing/2014/main" id="{67CD988C-8E4E-4EC7-823A-C53E87D4FA72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6326366-C8BE-4965-9319-3847D5762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F6CC9E8-A4A5-49CE-A4D3-FF6CF9A76603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9769FC3-9097-4F74-8D84-0EE206C7499C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34" name="원호 33">
                <a:extLst>
                  <a:ext uri="{FF2B5EF4-FFF2-40B4-BE49-F238E27FC236}">
                    <a16:creationId xmlns:a16="http://schemas.microsoft.com/office/drawing/2014/main" id="{D7DD080A-FE37-4C8E-91A4-5276F2671777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701FE282-2AE0-45C8-B61F-AB614B514B02}"/>
                  </a:ext>
                </a:extLst>
              </p:cNvPr>
              <p:cNvCxnSpPr>
                <a:cxnSpLocks/>
                <a:stCxn id="34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5987679C-6616-431F-BC60-63C3955303D4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7FE8B01-F2FE-4761-BB0E-483FA6AC5B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73A9ABF-2F42-4C83-9445-9E50322D58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원호 25">
              <a:extLst>
                <a:ext uri="{FF2B5EF4-FFF2-40B4-BE49-F238E27FC236}">
                  <a16:creationId xmlns:a16="http://schemas.microsoft.com/office/drawing/2014/main" id="{AEA37D42-8691-4918-AF9A-774F83CA74D3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CA1A076-BBA9-4DB5-8A27-B6A97EDDE6E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29" name="원호 28">
                <a:extLst>
                  <a:ext uri="{FF2B5EF4-FFF2-40B4-BE49-F238E27FC236}">
                    <a16:creationId xmlns:a16="http://schemas.microsoft.com/office/drawing/2014/main" id="{5B65153D-6B5B-4C7A-85F1-A4E2C8744AC4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1DE5A5D0-DC38-4647-816C-7FB68072EBC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31" name="원호 30">
                  <a:extLst>
                    <a:ext uri="{FF2B5EF4-FFF2-40B4-BE49-F238E27FC236}">
                      <a16:creationId xmlns:a16="http://schemas.microsoft.com/office/drawing/2014/main" id="{1E1AE529-0674-4925-92BE-BC4677A188DD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65E41993-A8DD-47B4-A2DB-C321948FE019}"/>
                    </a:ext>
                  </a:extLst>
                </p:cNvPr>
                <p:cNvCxnSpPr>
                  <a:cxnSpLocks/>
                  <a:stCxn id="31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BCC78A4D-4052-4536-B98D-B7DC54136D4A}"/>
                    </a:ext>
                  </a:extLst>
                </p:cNvPr>
                <p:cNvCxnSpPr>
                  <a:cxnSpLocks/>
                  <a:endCxn id="31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8875050-DFBC-4075-90D3-BC5F34797E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부제목 4">
            <a:extLst>
              <a:ext uri="{FF2B5EF4-FFF2-40B4-BE49-F238E27FC236}">
                <a16:creationId xmlns:a16="http://schemas.microsoft.com/office/drawing/2014/main" id="{7DFD0DF8-C986-47C3-9EB2-7366F8131A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dist">
              <a:buNone/>
            </a:pPr>
            <a:r>
              <a:rPr lang="en-US" altLang="ko-KR" sz="6000" dirty="0">
                <a:solidFill>
                  <a:srgbClr val="127CEA"/>
                </a:solidFill>
              </a:rPr>
              <a:t>INDEX</a:t>
            </a:r>
            <a:endParaRPr lang="ko-KR" altLang="en-US" sz="6000" dirty="0">
              <a:solidFill>
                <a:srgbClr val="127CEA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B1FBCD2-5D1D-4931-BC29-0F6391AE35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97892" y="3672676"/>
            <a:ext cx="1700664" cy="315084"/>
          </a:xfrm>
        </p:spPr>
        <p:txBody>
          <a:bodyPr>
            <a:normAutofit lnSpcReduction="10000"/>
          </a:bodyPr>
          <a:lstStyle/>
          <a:p>
            <a:pPr marL="0" indent="0" algn="dist">
              <a:buNone/>
            </a:pPr>
            <a:r>
              <a:rPr lang="ko-KR" altLang="en-US" b="1">
                <a:solidFill>
                  <a:srgbClr val="127CEA"/>
                </a:solidFill>
              </a:rPr>
              <a:t>목차</a:t>
            </a:r>
            <a:endParaRPr lang="ko-KR" altLang="en-US" b="1" dirty="0">
              <a:solidFill>
                <a:srgbClr val="127CEA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3DFD02C-A00D-41A0-9951-4D593E6E10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93446" y="1945514"/>
            <a:ext cx="2678686" cy="3443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>
                <a:solidFill>
                  <a:srgbClr val="127CEA"/>
                </a:solidFill>
              </a:rPr>
              <a:t>프로젝트 개발 계획서</a:t>
            </a:r>
            <a:endParaRPr lang="en-US" altLang="ko-KR" sz="1600">
              <a:solidFill>
                <a:srgbClr val="127CEA"/>
              </a:solidFill>
            </a:endParaRPr>
          </a:p>
          <a:p>
            <a:endParaRPr lang="en-US" altLang="ko-KR" sz="1600">
              <a:solidFill>
                <a:srgbClr val="127CEA"/>
              </a:solidFill>
            </a:endParaRPr>
          </a:p>
          <a:p>
            <a:pPr marL="0" indent="0">
              <a:buNone/>
            </a:pPr>
            <a:r>
              <a:rPr lang="ko-KR" altLang="en-US" sz="1600">
                <a:solidFill>
                  <a:srgbClr val="127CEA"/>
                </a:solidFill>
              </a:rPr>
              <a:t>프로젝트 분석</a:t>
            </a:r>
            <a:endParaRPr lang="en-US" altLang="ko-KR" sz="1600">
              <a:solidFill>
                <a:srgbClr val="127CEA"/>
              </a:solidFill>
            </a:endParaRPr>
          </a:p>
          <a:p>
            <a:endParaRPr lang="en-US" altLang="ko-KR" sz="1600">
              <a:solidFill>
                <a:srgbClr val="127CEA"/>
              </a:solidFill>
            </a:endParaRPr>
          </a:p>
          <a:p>
            <a:pPr marL="0" indent="0">
              <a:buNone/>
            </a:pPr>
            <a:r>
              <a:rPr lang="ko-KR" altLang="en-US" sz="1600">
                <a:solidFill>
                  <a:srgbClr val="127CEA"/>
                </a:solidFill>
              </a:rPr>
              <a:t>프로젝트 설계</a:t>
            </a:r>
            <a:endParaRPr lang="en-US" altLang="ko-KR" sz="1600">
              <a:solidFill>
                <a:srgbClr val="127CEA"/>
              </a:solidFill>
            </a:endParaRPr>
          </a:p>
          <a:p>
            <a:endParaRPr lang="en-US" altLang="ko-KR" sz="1600">
              <a:solidFill>
                <a:srgbClr val="127CEA"/>
              </a:solidFill>
            </a:endParaRPr>
          </a:p>
          <a:p>
            <a:pPr marL="0" indent="0">
              <a:buNone/>
            </a:pPr>
            <a:r>
              <a:rPr lang="ko-KR" altLang="en-US" sz="1600">
                <a:solidFill>
                  <a:srgbClr val="127CEA"/>
                </a:solidFill>
              </a:rPr>
              <a:t>프로젝트 구현</a:t>
            </a:r>
            <a:endParaRPr lang="en-US" altLang="ko-KR" sz="1600">
              <a:solidFill>
                <a:srgbClr val="127CEA"/>
              </a:solidFill>
            </a:endParaRPr>
          </a:p>
          <a:p>
            <a:endParaRPr lang="en-US" altLang="ko-KR" sz="1600">
              <a:solidFill>
                <a:srgbClr val="127CEA"/>
              </a:solidFill>
            </a:endParaRPr>
          </a:p>
          <a:p>
            <a:pPr marL="0" indent="0">
              <a:buNone/>
            </a:pPr>
            <a:r>
              <a:rPr lang="en-US" altLang="ko-KR" sz="1600">
                <a:solidFill>
                  <a:srgbClr val="127CEA"/>
                </a:solidFill>
              </a:rPr>
              <a:t>Application </a:t>
            </a:r>
            <a:r>
              <a:rPr lang="ko-KR" altLang="en-US" sz="1600">
                <a:solidFill>
                  <a:srgbClr val="127CEA"/>
                </a:solidFill>
              </a:rPr>
              <a:t>시연 영상</a:t>
            </a:r>
            <a:endParaRPr lang="en-US" altLang="ko-KR" sz="1600">
              <a:solidFill>
                <a:srgbClr val="127CEA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4EAF76-95F0-48BF-9CAE-0AB2E7A75371}"/>
              </a:ext>
            </a:extLst>
          </p:cNvPr>
          <p:cNvCxnSpPr>
            <a:cxnSpLocks/>
          </p:cNvCxnSpPr>
          <p:nvPr/>
        </p:nvCxnSpPr>
        <p:spPr>
          <a:xfrm flipH="1">
            <a:off x="11750500" y="198879"/>
            <a:ext cx="198437" cy="198438"/>
          </a:xfrm>
          <a:prstGeom prst="line">
            <a:avLst/>
          </a:prstGeom>
          <a:solidFill>
            <a:srgbClr val="EE2F27"/>
          </a:solidFill>
          <a:ln w="88900">
            <a:solidFill>
              <a:srgbClr val="EE2F27"/>
            </a:solidFill>
          </a:ln>
          <a:effectLst>
            <a:outerShdw dist="50800" algn="ctr" rotWithShape="0">
              <a:srgbClr val="FCA0A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EECD8ED-463E-4329-8DCF-2962E63328D9}"/>
              </a:ext>
            </a:extLst>
          </p:cNvPr>
          <p:cNvCxnSpPr>
            <a:cxnSpLocks/>
          </p:cNvCxnSpPr>
          <p:nvPr/>
        </p:nvCxnSpPr>
        <p:spPr>
          <a:xfrm flipH="1">
            <a:off x="291894" y="6407582"/>
            <a:ext cx="198437" cy="198438"/>
          </a:xfrm>
          <a:prstGeom prst="line">
            <a:avLst/>
          </a:prstGeom>
          <a:solidFill>
            <a:srgbClr val="EE2F27"/>
          </a:solidFill>
          <a:ln w="88900">
            <a:solidFill>
              <a:srgbClr val="EE2F27"/>
            </a:solidFill>
          </a:ln>
          <a:effectLst>
            <a:outerShdw dist="50800" algn="ctr" rotWithShape="0">
              <a:srgbClr val="FCA0A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22FE5DC-0B26-4500-AFC1-1F2C32FA6138}"/>
              </a:ext>
            </a:extLst>
          </p:cNvPr>
          <p:cNvSpPr/>
          <p:nvPr/>
        </p:nvSpPr>
        <p:spPr>
          <a:xfrm>
            <a:off x="7396472" y="1945514"/>
            <a:ext cx="135236" cy="135236"/>
          </a:xfrm>
          <a:prstGeom prst="ellipse">
            <a:avLst/>
          </a:prstGeom>
          <a:solidFill>
            <a:srgbClr val="127CEA"/>
          </a:solidFill>
          <a:ln w="88900">
            <a:noFill/>
          </a:ln>
          <a:effectLst>
            <a:outerShdw dist="63500" dir="2700000" algn="ctr" rotWithShape="0">
              <a:srgbClr val="EE2F2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347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213D09-9739-46A8-92D4-8C4D3660C421}"/>
              </a:ext>
            </a:extLst>
          </p:cNvPr>
          <p:cNvSpPr/>
          <p:nvPr/>
        </p:nvSpPr>
        <p:spPr>
          <a:xfrm>
            <a:off x="7396472" y="2664782"/>
            <a:ext cx="135236" cy="135236"/>
          </a:xfrm>
          <a:prstGeom prst="ellipse">
            <a:avLst/>
          </a:prstGeom>
          <a:solidFill>
            <a:srgbClr val="127CEA"/>
          </a:solidFill>
          <a:ln w="88900">
            <a:noFill/>
          </a:ln>
          <a:effectLst>
            <a:outerShdw dist="63500" dir="2700000" algn="ctr" rotWithShape="0">
              <a:srgbClr val="EE2F2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347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C10DC73-3D65-4CB2-B515-1B19E52F8F1C}"/>
              </a:ext>
            </a:extLst>
          </p:cNvPr>
          <p:cNvSpPr/>
          <p:nvPr/>
        </p:nvSpPr>
        <p:spPr>
          <a:xfrm>
            <a:off x="7396472" y="3384050"/>
            <a:ext cx="135236" cy="135236"/>
          </a:xfrm>
          <a:prstGeom prst="ellipse">
            <a:avLst/>
          </a:prstGeom>
          <a:solidFill>
            <a:srgbClr val="127CEA"/>
          </a:solidFill>
          <a:ln w="88900">
            <a:noFill/>
          </a:ln>
          <a:effectLst>
            <a:outerShdw dist="63500" dir="2700000" algn="ctr" rotWithShape="0">
              <a:srgbClr val="EE2F2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347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5D79054-20B7-48BC-90A7-D5A4B97FE4BB}"/>
              </a:ext>
            </a:extLst>
          </p:cNvPr>
          <p:cNvSpPr/>
          <p:nvPr/>
        </p:nvSpPr>
        <p:spPr>
          <a:xfrm>
            <a:off x="7385971" y="4103318"/>
            <a:ext cx="135236" cy="135236"/>
          </a:xfrm>
          <a:prstGeom prst="ellipse">
            <a:avLst/>
          </a:prstGeom>
          <a:solidFill>
            <a:srgbClr val="127CEA"/>
          </a:solidFill>
          <a:ln w="88900">
            <a:noFill/>
          </a:ln>
          <a:effectLst>
            <a:outerShdw dist="63500" dir="2700000" algn="ctr" rotWithShape="0">
              <a:srgbClr val="EE2F2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347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515AA8-3147-4988-9943-D88F2C4685FE}"/>
              </a:ext>
            </a:extLst>
          </p:cNvPr>
          <p:cNvSpPr/>
          <p:nvPr/>
        </p:nvSpPr>
        <p:spPr>
          <a:xfrm>
            <a:off x="7401143" y="4822586"/>
            <a:ext cx="135236" cy="135236"/>
          </a:xfrm>
          <a:prstGeom prst="ellipse">
            <a:avLst/>
          </a:prstGeom>
          <a:solidFill>
            <a:srgbClr val="127CEA"/>
          </a:solidFill>
          <a:ln w="88900">
            <a:noFill/>
          </a:ln>
          <a:effectLst>
            <a:outerShdw dist="63500" dir="2700000" algn="ctr" rotWithShape="0">
              <a:srgbClr val="EE2F2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34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29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프로젝트 개발 계획서</a:t>
            </a:r>
            <a:endParaRPr lang="en-US" altLang="ko-KR" b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>
                <a:solidFill>
                  <a:srgbClr val="44546A">
                    <a:lumMod val="50000"/>
                  </a:srgbClr>
                </a:solidFill>
              </a:rPr>
              <a:t>01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699701-63C9-4D95-A044-F3636C5A9F9F}"/>
              </a:ext>
            </a:extLst>
          </p:cNvPr>
          <p:cNvSpPr/>
          <p:nvPr/>
        </p:nvSpPr>
        <p:spPr>
          <a:xfrm>
            <a:off x="3219251" y="1233479"/>
            <a:ext cx="5753498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/>
              <a:t>알고리즘 기반 신규 교통 서비스 모바일 애플리케이션</a:t>
            </a:r>
            <a:endParaRPr lang="en-US" altLang="ko-KR" b="1" kern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669CCCB4-7FD0-4765-8ED7-AC5287D8AC15}"/>
              </a:ext>
            </a:extLst>
          </p:cNvPr>
          <p:cNvSpPr/>
          <p:nvPr/>
        </p:nvSpPr>
        <p:spPr>
          <a:xfrm>
            <a:off x="5663400" y="2941713"/>
            <a:ext cx="865199" cy="865199"/>
          </a:xfrm>
          <a:prstGeom prst="ellipse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ysClr val="windowText" lastClr="000000"/>
                </a:solidFill>
              </a:rPr>
              <a:t>HTTP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EE541EF-A690-4768-9F13-AEA534BB01EA}"/>
              </a:ext>
            </a:extLst>
          </p:cNvPr>
          <p:cNvSpPr/>
          <p:nvPr/>
        </p:nvSpPr>
        <p:spPr>
          <a:xfrm>
            <a:off x="5490804" y="2714567"/>
            <a:ext cx="1210390" cy="454292"/>
          </a:xfrm>
          <a:prstGeom prst="ellipse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ysClr val="windowText" lastClr="000000"/>
                </a:solidFill>
              </a:rPr>
              <a:t>Socket.io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EC398E30-A77C-4E57-BCCE-CA8492823DEE}"/>
              </a:ext>
            </a:extLst>
          </p:cNvPr>
          <p:cNvSpPr/>
          <p:nvPr/>
        </p:nvSpPr>
        <p:spPr>
          <a:xfrm>
            <a:off x="5509815" y="3497608"/>
            <a:ext cx="1210390" cy="454292"/>
          </a:xfrm>
          <a:prstGeom prst="ellipse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ysClr val="windowText" lastClr="000000"/>
                </a:solidFill>
              </a:rPr>
              <a:t>Retrofit2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55E423A-6CE5-4A0E-8B29-3089D8A1EF4C}"/>
              </a:ext>
            </a:extLst>
          </p:cNvPr>
          <p:cNvSpPr/>
          <p:nvPr/>
        </p:nvSpPr>
        <p:spPr>
          <a:xfrm>
            <a:off x="2562161" y="2486269"/>
            <a:ext cx="1776089" cy="17760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37" name="모서리가 둥근 직사각형 137">
            <a:extLst>
              <a:ext uri="{FF2B5EF4-FFF2-40B4-BE49-F238E27FC236}">
                <a16:creationId xmlns:a16="http://schemas.microsoft.com/office/drawing/2014/main" id="{F988DA29-9ECC-4496-AB70-E03151EB97E3}"/>
              </a:ext>
            </a:extLst>
          </p:cNvPr>
          <p:cNvSpPr/>
          <p:nvPr/>
        </p:nvSpPr>
        <p:spPr>
          <a:xfrm flipH="1">
            <a:off x="2600181" y="3913862"/>
            <a:ext cx="1682785" cy="393471"/>
          </a:xfrm>
          <a:prstGeom prst="roundRect">
            <a:avLst>
              <a:gd name="adj" fmla="val 50000"/>
            </a:avLst>
          </a:prstGeom>
          <a:solidFill>
            <a:srgbClr val="127CE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prstClr val="white"/>
                </a:solidFill>
              </a:rPr>
              <a:t>Client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38" name="Android">
            <a:extLst>
              <a:ext uri="{FF2B5EF4-FFF2-40B4-BE49-F238E27FC236}">
                <a16:creationId xmlns:a16="http://schemas.microsoft.com/office/drawing/2014/main" id="{71388546-939E-49E6-9AF2-A43F8060D7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32493" y="2675378"/>
            <a:ext cx="835423" cy="1049376"/>
          </a:xfrm>
          <a:custGeom>
            <a:avLst/>
            <a:gdLst>
              <a:gd name="T0" fmla="*/ 142 w 534"/>
              <a:gd name="T1" fmla="*/ 21 h 667"/>
              <a:gd name="T2" fmla="*/ 81 w 534"/>
              <a:gd name="T3" fmla="*/ 183 h 667"/>
              <a:gd name="T4" fmla="*/ 80 w 534"/>
              <a:gd name="T5" fmla="*/ 208 h 667"/>
              <a:gd name="T6" fmla="*/ 0 w 534"/>
              <a:gd name="T7" fmla="*/ 254 h 667"/>
              <a:gd name="T8" fmla="*/ 54 w 534"/>
              <a:gd name="T9" fmla="*/ 467 h 667"/>
              <a:gd name="T10" fmla="*/ 80 w 534"/>
              <a:gd name="T11" fmla="*/ 494 h 667"/>
              <a:gd name="T12" fmla="*/ 134 w 534"/>
              <a:gd name="T13" fmla="*/ 534 h 667"/>
              <a:gd name="T14" fmla="*/ 187 w 534"/>
              <a:gd name="T15" fmla="*/ 667 h 667"/>
              <a:gd name="T16" fmla="*/ 240 w 534"/>
              <a:gd name="T17" fmla="*/ 534 h 667"/>
              <a:gd name="T18" fmla="*/ 294 w 534"/>
              <a:gd name="T19" fmla="*/ 614 h 667"/>
              <a:gd name="T20" fmla="*/ 400 w 534"/>
              <a:gd name="T21" fmla="*/ 614 h 667"/>
              <a:gd name="T22" fmla="*/ 414 w 534"/>
              <a:gd name="T23" fmla="*/ 534 h 667"/>
              <a:gd name="T24" fmla="*/ 454 w 534"/>
              <a:gd name="T25" fmla="*/ 460 h 667"/>
              <a:gd name="T26" fmla="*/ 534 w 534"/>
              <a:gd name="T27" fmla="*/ 414 h 667"/>
              <a:gd name="T28" fmla="*/ 480 w 534"/>
              <a:gd name="T29" fmla="*/ 200 h 667"/>
              <a:gd name="T30" fmla="*/ 454 w 534"/>
              <a:gd name="T31" fmla="*/ 187 h 667"/>
              <a:gd name="T32" fmla="*/ 453 w 534"/>
              <a:gd name="T33" fmla="*/ 183 h 667"/>
              <a:gd name="T34" fmla="*/ 363 w 534"/>
              <a:gd name="T35" fmla="*/ 64 h 667"/>
              <a:gd name="T36" fmla="*/ 381 w 534"/>
              <a:gd name="T37" fmla="*/ 0 h 667"/>
              <a:gd name="T38" fmla="*/ 338 w 534"/>
              <a:gd name="T39" fmla="*/ 53 h 667"/>
              <a:gd name="T40" fmla="*/ 196 w 534"/>
              <a:gd name="T41" fmla="*/ 53 h 667"/>
              <a:gd name="T42" fmla="*/ 153 w 534"/>
              <a:gd name="T43" fmla="*/ 0 h 667"/>
              <a:gd name="T44" fmla="*/ 422 w 534"/>
              <a:gd name="T45" fmla="*/ 174 h 667"/>
              <a:gd name="T46" fmla="*/ 267 w 534"/>
              <a:gd name="T47" fmla="*/ 67 h 667"/>
              <a:gd name="T48" fmla="*/ 174 w 534"/>
              <a:gd name="T49" fmla="*/ 127 h 667"/>
              <a:gd name="T50" fmla="*/ 214 w 534"/>
              <a:gd name="T51" fmla="*/ 127 h 667"/>
              <a:gd name="T52" fmla="*/ 340 w 534"/>
              <a:gd name="T53" fmla="*/ 107 h 667"/>
              <a:gd name="T54" fmla="*/ 340 w 534"/>
              <a:gd name="T55" fmla="*/ 147 h 667"/>
              <a:gd name="T56" fmla="*/ 340 w 534"/>
              <a:gd name="T57" fmla="*/ 107 h 667"/>
              <a:gd name="T58" fmla="*/ 427 w 534"/>
              <a:gd name="T59" fmla="*/ 200 h 667"/>
              <a:gd name="T60" fmla="*/ 414 w 534"/>
              <a:gd name="T61" fmla="*/ 507 h 667"/>
              <a:gd name="T62" fmla="*/ 107 w 534"/>
              <a:gd name="T63" fmla="*/ 494 h 667"/>
              <a:gd name="T64" fmla="*/ 54 w 534"/>
              <a:gd name="T65" fmla="*/ 227 h 667"/>
              <a:gd name="T66" fmla="*/ 80 w 534"/>
              <a:gd name="T67" fmla="*/ 414 h 667"/>
              <a:gd name="T68" fmla="*/ 27 w 534"/>
              <a:gd name="T69" fmla="*/ 414 h 667"/>
              <a:gd name="T70" fmla="*/ 54 w 534"/>
              <a:gd name="T71" fmla="*/ 227 h 667"/>
              <a:gd name="T72" fmla="*/ 507 w 534"/>
              <a:gd name="T73" fmla="*/ 254 h 667"/>
              <a:gd name="T74" fmla="*/ 480 w 534"/>
              <a:gd name="T75" fmla="*/ 440 h 667"/>
              <a:gd name="T76" fmla="*/ 454 w 534"/>
              <a:gd name="T77" fmla="*/ 254 h 667"/>
              <a:gd name="T78" fmla="*/ 160 w 534"/>
              <a:gd name="T79" fmla="*/ 534 h 667"/>
              <a:gd name="T80" fmla="*/ 214 w 534"/>
              <a:gd name="T81" fmla="*/ 614 h 667"/>
              <a:gd name="T82" fmla="*/ 160 w 534"/>
              <a:gd name="T83" fmla="*/ 614 h 667"/>
              <a:gd name="T84" fmla="*/ 320 w 534"/>
              <a:gd name="T85" fmla="*/ 534 h 667"/>
              <a:gd name="T86" fmla="*/ 374 w 534"/>
              <a:gd name="T87" fmla="*/ 614 h 667"/>
              <a:gd name="T88" fmla="*/ 320 w 534"/>
              <a:gd name="T89" fmla="*/ 614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34" h="667">
                <a:moveTo>
                  <a:pt x="153" y="0"/>
                </a:moveTo>
                <a:cubicBezTo>
                  <a:pt x="143" y="0"/>
                  <a:pt x="136" y="12"/>
                  <a:pt x="142" y="21"/>
                </a:cubicBezTo>
                <a:lnTo>
                  <a:pt x="171" y="64"/>
                </a:lnTo>
                <a:cubicBezTo>
                  <a:pt x="123" y="89"/>
                  <a:pt x="89" y="132"/>
                  <a:pt x="81" y="183"/>
                </a:cubicBezTo>
                <a:cubicBezTo>
                  <a:pt x="81" y="184"/>
                  <a:pt x="80" y="185"/>
                  <a:pt x="80" y="186"/>
                </a:cubicBezTo>
                <a:cubicBezTo>
                  <a:pt x="80" y="193"/>
                  <a:pt x="80" y="201"/>
                  <a:pt x="80" y="208"/>
                </a:cubicBezTo>
                <a:cubicBezTo>
                  <a:pt x="73" y="203"/>
                  <a:pt x="63" y="200"/>
                  <a:pt x="54" y="200"/>
                </a:cubicBezTo>
                <a:cubicBezTo>
                  <a:pt x="24" y="200"/>
                  <a:pt x="0" y="224"/>
                  <a:pt x="0" y="254"/>
                </a:cubicBezTo>
                <a:lnTo>
                  <a:pt x="0" y="414"/>
                </a:lnTo>
                <a:cubicBezTo>
                  <a:pt x="0" y="443"/>
                  <a:pt x="24" y="467"/>
                  <a:pt x="54" y="467"/>
                </a:cubicBezTo>
                <a:cubicBezTo>
                  <a:pt x="63" y="467"/>
                  <a:pt x="73" y="464"/>
                  <a:pt x="80" y="460"/>
                </a:cubicBezTo>
                <a:lnTo>
                  <a:pt x="80" y="494"/>
                </a:lnTo>
                <a:cubicBezTo>
                  <a:pt x="80" y="516"/>
                  <a:pt x="98" y="534"/>
                  <a:pt x="120" y="534"/>
                </a:cubicBezTo>
                <a:lnTo>
                  <a:pt x="134" y="534"/>
                </a:lnTo>
                <a:lnTo>
                  <a:pt x="134" y="614"/>
                </a:lnTo>
                <a:cubicBezTo>
                  <a:pt x="134" y="643"/>
                  <a:pt x="158" y="667"/>
                  <a:pt x="187" y="667"/>
                </a:cubicBezTo>
                <a:cubicBezTo>
                  <a:pt x="216" y="667"/>
                  <a:pt x="240" y="643"/>
                  <a:pt x="240" y="614"/>
                </a:cubicBezTo>
                <a:lnTo>
                  <a:pt x="240" y="534"/>
                </a:lnTo>
                <a:lnTo>
                  <a:pt x="294" y="534"/>
                </a:lnTo>
                <a:lnTo>
                  <a:pt x="294" y="614"/>
                </a:lnTo>
                <a:cubicBezTo>
                  <a:pt x="294" y="643"/>
                  <a:pt x="318" y="667"/>
                  <a:pt x="347" y="667"/>
                </a:cubicBezTo>
                <a:cubicBezTo>
                  <a:pt x="376" y="667"/>
                  <a:pt x="400" y="643"/>
                  <a:pt x="400" y="614"/>
                </a:cubicBezTo>
                <a:lnTo>
                  <a:pt x="400" y="534"/>
                </a:lnTo>
                <a:lnTo>
                  <a:pt x="414" y="534"/>
                </a:lnTo>
                <a:cubicBezTo>
                  <a:pt x="436" y="534"/>
                  <a:pt x="454" y="516"/>
                  <a:pt x="454" y="494"/>
                </a:cubicBezTo>
                <a:lnTo>
                  <a:pt x="454" y="460"/>
                </a:lnTo>
                <a:cubicBezTo>
                  <a:pt x="462" y="464"/>
                  <a:pt x="471" y="467"/>
                  <a:pt x="480" y="467"/>
                </a:cubicBezTo>
                <a:cubicBezTo>
                  <a:pt x="510" y="467"/>
                  <a:pt x="534" y="443"/>
                  <a:pt x="534" y="414"/>
                </a:cubicBezTo>
                <a:lnTo>
                  <a:pt x="534" y="254"/>
                </a:lnTo>
                <a:cubicBezTo>
                  <a:pt x="534" y="224"/>
                  <a:pt x="510" y="200"/>
                  <a:pt x="480" y="200"/>
                </a:cubicBezTo>
                <a:cubicBezTo>
                  <a:pt x="471" y="200"/>
                  <a:pt x="462" y="203"/>
                  <a:pt x="454" y="208"/>
                </a:cubicBezTo>
                <a:lnTo>
                  <a:pt x="454" y="187"/>
                </a:lnTo>
                <a:cubicBezTo>
                  <a:pt x="454" y="187"/>
                  <a:pt x="454" y="187"/>
                  <a:pt x="454" y="187"/>
                </a:cubicBezTo>
                <a:cubicBezTo>
                  <a:pt x="454" y="185"/>
                  <a:pt x="454" y="184"/>
                  <a:pt x="453" y="183"/>
                </a:cubicBezTo>
                <a:lnTo>
                  <a:pt x="453" y="183"/>
                </a:lnTo>
                <a:cubicBezTo>
                  <a:pt x="445" y="132"/>
                  <a:pt x="411" y="89"/>
                  <a:pt x="363" y="64"/>
                </a:cubicBezTo>
                <a:lnTo>
                  <a:pt x="392" y="21"/>
                </a:lnTo>
                <a:cubicBezTo>
                  <a:pt x="398" y="12"/>
                  <a:pt x="391" y="0"/>
                  <a:pt x="381" y="0"/>
                </a:cubicBezTo>
                <a:cubicBezTo>
                  <a:pt x="376" y="0"/>
                  <a:pt x="372" y="3"/>
                  <a:pt x="370" y="6"/>
                </a:cubicBezTo>
                <a:lnTo>
                  <a:pt x="338" y="53"/>
                </a:lnTo>
                <a:cubicBezTo>
                  <a:pt x="316" y="45"/>
                  <a:pt x="292" y="40"/>
                  <a:pt x="267" y="40"/>
                </a:cubicBezTo>
                <a:cubicBezTo>
                  <a:pt x="242" y="40"/>
                  <a:pt x="218" y="45"/>
                  <a:pt x="196" y="53"/>
                </a:cubicBezTo>
                <a:lnTo>
                  <a:pt x="164" y="6"/>
                </a:lnTo>
                <a:cubicBezTo>
                  <a:pt x="162" y="2"/>
                  <a:pt x="158" y="0"/>
                  <a:pt x="153" y="0"/>
                </a:cubicBezTo>
                <a:close/>
                <a:moveTo>
                  <a:pt x="267" y="67"/>
                </a:moveTo>
                <a:cubicBezTo>
                  <a:pt x="343" y="67"/>
                  <a:pt x="404" y="114"/>
                  <a:pt x="422" y="174"/>
                </a:cubicBezTo>
                <a:lnTo>
                  <a:pt x="113" y="174"/>
                </a:lnTo>
                <a:cubicBezTo>
                  <a:pt x="130" y="114"/>
                  <a:pt x="191" y="67"/>
                  <a:pt x="267" y="67"/>
                </a:cubicBezTo>
                <a:close/>
                <a:moveTo>
                  <a:pt x="194" y="107"/>
                </a:moveTo>
                <a:cubicBezTo>
                  <a:pt x="183" y="107"/>
                  <a:pt x="174" y="116"/>
                  <a:pt x="174" y="127"/>
                </a:cubicBezTo>
                <a:cubicBezTo>
                  <a:pt x="174" y="138"/>
                  <a:pt x="183" y="147"/>
                  <a:pt x="194" y="147"/>
                </a:cubicBezTo>
                <a:cubicBezTo>
                  <a:pt x="205" y="147"/>
                  <a:pt x="214" y="138"/>
                  <a:pt x="214" y="127"/>
                </a:cubicBezTo>
                <a:cubicBezTo>
                  <a:pt x="214" y="116"/>
                  <a:pt x="205" y="107"/>
                  <a:pt x="194" y="107"/>
                </a:cubicBezTo>
                <a:close/>
                <a:moveTo>
                  <a:pt x="340" y="107"/>
                </a:moveTo>
                <a:cubicBezTo>
                  <a:pt x="329" y="107"/>
                  <a:pt x="320" y="116"/>
                  <a:pt x="320" y="127"/>
                </a:cubicBezTo>
                <a:cubicBezTo>
                  <a:pt x="320" y="138"/>
                  <a:pt x="329" y="147"/>
                  <a:pt x="340" y="147"/>
                </a:cubicBezTo>
                <a:cubicBezTo>
                  <a:pt x="351" y="147"/>
                  <a:pt x="360" y="138"/>
                  <a:pt x="360" y="127"/>
                </a:cubicBezTo>
                <a:cubicBezTo>
                  <a:pt x="360" y="116"/>
                  <a:pt x="351" y="107"/>
                  <a:pt x="340" y="107"/>
                </a:cubicBezTo>
                <a:close/>
                <a:moveTo>
                  <a:pt x="107" y="200"/>
                </a:moveTo>
                <a:lnTo>
                  <a:pt x="427" y="200"/>
                </a:lnTo>
                <a:lnTo>
                  <a:pt x="427" y="494"/>
                </a:lnTo>
                <a:cubicBezTo>
                  <a:pt x="427" y="501"/>
                  <a:pt x="421" y="507"/>
                  <a:pt x="414" y="507"/>
                </a:cubicBezTo>
                <a:cubicBezTo>
                  <a:pt x="316" y="507"/>
                  <a:pt x="218" y="507"/>
                  <a:pt x="120" y="507"/>
                </a:cubicBezTo>
                <a:cubicBezTo>
                  <a:pt x="113" y="507"/>
                  <a:pt x="107" y="501"/>
                  <a:pt x="107" y="494"/>
                </a:cubicBezTo>
                <a:lnTo>
                  <a:pt x="107" y="200"/>
                </a:lnTo>
                <a:close/>
                <a:moveTo>
                  <a:pt x="54" y="227"/>
                </a:moveTo>
                <a:cubicBezTo>
                  <a:pt x="69" y="227"/>
                  <a:pt x="80" y="239"/>
                  <a:pt x="80" y="254"/>
                </a:cubicBezTo>
                <a:lnTo>
                  <a:pt x="80" y="414"/>
                </a:lnTo>
                <a:cubicBezTo>
                  <a:pt x="80" y="429"/>
                  <a:pt x="69" y="440"/>
                  <a:pt x="54" y="440"/>
                </a:cubicBezTo>
                <a:cubicBezTo>
                  <a:pt x="39" y="440"/>
                  <a:pt x="27" y="429"/>
                  <a:pt x="27" y="414"/>
                </a:cubicBezTo>
                <a:lnTo>
                  <a:pt x="27" y="254"/>
                </a:lnTo>
                <a:cubicBezTo>
                  <a:pt x="27" y="239"/>
                  <a:pt x="39" y="227"/>
                  <a:pt x="54" y="227"/>
                </a:cubicBezTo>
                <a:close/>
                <a:moveTo>
                  <a:pt x="480" y="227"/>
                </a:moveTo>
                <a:cubicBezTo>
                  <a:pt x="495" y="227"/>
                  <a:pt x="507" y="239"/>
                  <a:pt x="507" y="254"/>
                </a:cubicBezTo>
                <a:lnTo>
                  <a:pt x="507" y="414"/>
                </a:lnTo>
                <a:cubicBezTo>
                  <a:pt x="507" y="429"/>
                  <a:pt x="495" y="440"/>
                  <a:pt x="480" y="440"/>
                </a:cubicBezTo>
                <a:cubicBezTo>
                  <a:pt x="466" y="440"/>
                  <a:pt x="454" y="429"/>
                  <a:pt x="454" y="414"/>
                </a:cubicBezTo>
                <a:lnTo>
                  <a:pt x="454" y="254"/>
                </a:lnTo>
                <a:cubicBezTo>
                  <a:pt x="454" y="239"/>
                  <a:pt x="466" y="227"/>
                  <a:pt x="480" y="227"/>
                </a:cubicBezTo>
                <a:close/>
                <a:moveTo>
                  <a:pt x="160" y="534"/>
                </a:moveTo>
                <a:lnTo>
                  <a:pt x="214" y="534"/>
                </a:lnTo>
                <a:lnTo>
                  <a:pt x="214" y="614"/>
                </a:lnTo>
                <a:cubicBezTo>
                  <a:pt x="214" y="629"/>
                  <a:pt x="202" y="640"/>
                  <a:pt x="187" y="640"/>
                </a:cubicBezTo>
                <a:cubicBezTo>
                  <a:pt x="172" y="640"/>
                  <a:pt x="160" y="629"/>
                  <a:pt x="160" y="614"/>
                </a:cubicBezTo>
                <a:lnTo>
                  <a:pt x="160" y="534"/>
                </a:lnTo>
                <a:close/>
                <a:moveTo>
                  <a:pt x="320" y="534"/>
                </a:moveTo>
                <a:lnTo>
                  <a:pt x="374" y="534"/>
                </a:lnTo>
                <a:lnTo>
                  <a:pt x="374" y="614"/>
                </a:lnTo>
                <a:cubicBezTo>
                  <a:pt x="374" y="629"/>
                  <a:pt x="362" y="640"/>
                  <a:pt x="347" y="640"/>
                </a:cubicBezTo>
                <a:cubicBezTo>
                  <a:pt x="332" y="640"/>
                  <a:pt x="320" y="629"/>
                  <a:pt x="320" y="614"/>
                </a:cubicBezTo>
                <a:lnTo>
                  <a:pt x="320" y="534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B4191E8-7E6A-4A6B-A6B9-676F4334F00D}"/>
              </a:ext>
            </a:extLst>
          </p:cNvPr>
          <p:cNvSpPr/>
          <p:nvPr/>
        </p:nvSpPr>
        <p:spPr>
          <a:xfrm>
            <a:off x="7891862" y="2481099"/>
            <a:ext cx="1776089" cy="17760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143">
            <a:extLst>
              <a:ext uri="{FF2B5EF4-FFF2-40B4-BE49-F238E27FC236}">
                <a16:creationId xmlns:a16="http://schemas.microsoft.com/office/drawing/2014/main" id="{C6130B09-6539-4302-A7F7-BC73778393FD}"/>
              </a:ext>
            </a:extLst>
          </p:cNvPr>
          <p:cNvSpPr/>
          <p:nvPr/>
        </p:nvSpPr>
        <p:spPr>
          <a:xfrm flipH="1">
            <a:off x="7947054" y="3913862"/>
            <a:ext cx="1682785" cy="393471"/>
          </a:xfrm>
          <a:prstGeom prst="roundRect">
            <a:avLst>
              <a:gd name="adj" fmla="val 50000"/>
            </a:avLst>
          </a:prstGeom>
          <a:solidFill>
            <a:srgbClr val="127CE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prstClr val="white"/>
                </a:solidFill>
              </a:rPr>
              <a:t>Server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pic>
        <p:nvPicPr>
          <p:cNvPr id="55" name="Picture 4" descr="https://cdn-icons-png.flaticon.com/512/7069/7069811.png">
            <a:extLst>
              <a:ext uri="{FF2B5EF4-FFF2-40B4-BE49-F238E27FC236}">
                <a16:creationId xmlns:a16="http://schemas.microsoft.com/office/drawing/2014/main" id="{378597C0-5A5C-4658-B84D-FEDE0B50C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06" y="278371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CA0FE038-B0C3-4162-9911-A6EBDE1E1893}"/>
              </a:ext>
            </a:extLst>
          </p:cNvPr>
          <p:cNvSpPr/>
          <p:nvPr/>
        </p:nvSpPr>
        <p:spPr>
          <a:xfrm>
            <a:off x="2022095" y="4619941"/>
            <a:ext cx="865199" cy="865199"/>
          </a:xfrm>
          <a:prstGeom prst="ellipse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ysClr val="windowText" lastClr="000000"/>
                </a:solidFill>
              </a:rPr>
              <a:t>Java</a:t>
            </a:r>
            <a:endParaRPr lang="ko-KR" altLang="en-US" sz="1500" b="1">
              <a:solidFill>
                <a:sysClr val="windowText" lastClr="000000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A88E6F2-12E7-4B15-9DE2-248489AF72D1}"/>
              </a:ext>
            </a:extLst>
          </p:cNvPr>
          <p:cNvSpPr/>
          <p:nvPr/>
        </p:nvSpPr>
        <p:spPr>
          <a:xfrm>
            <a:off x="3987893" y="4619940"/>
            <a:ext cx="865199" cy="865199"/>
          </a:xfrm>
          <a:prstGeom prst="ellipse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>
                <a:solidFill>
                  <a:sysClr val="windowText" lastClr="000000"/>
                </a:solidFill>
              </a:rPr>
              <a:t>Android</a:t>
            </a:r>
            <a:endParaRPr lang="en-US" altLang="ko-KR" sz="1500" b="1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500" b="1">
                <a:solidFill>
                  <a:sysClr val="windowText" lastClr="000000"/>
                </a:solidFill>
              </a:rPr>
              <a:t>V12</a:t>
            </a:r>
            <a:endParaRPr lang="ko-KR" altLang="en-US" sz="1500" b="1">
              <a:solidFill>
                <a:sysClr val="windowText" lastClr="000000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040EDB0-C31A-4AC6-8887-445BC583CB41}"/>
              </a:ext>
            </a:extLst>
          </p:cNvPr>
          <p:cNvSpPr/>
          <p:nvPr/>
        </p:nvSpPr>
        <p:spPr>
          <a:xfrm>
            <a:off x="7332891" y="4619939"/>
            <a:ext cx="865199" cy="865199"/>
          </a:xfrm>
          <a:prstGeom prst="ellipse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ysClr val="windowText" lastClr="000000"/>
                </a:solidFill>
              </a:rPr>
              <a:t>MySQL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54E45E3-5A83-4587-B75F-AB52E2EBC58D}"/>
              </a:ext>
            </a:extLst>
          </p:cNvPr>
          <p:cNvSpPr/>
          <p:nvPr/>
        </p:nvSpPr>
        <p:spPr>
          <a:xfrm>
            <a:off x="9373981" y="4619939"/>
            <a:ext cx="865199" cy="865199"/>
          </a:xfrm>
          <a:prstGeom prst="ellipse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ysClr val="windowText" lastClr="000000"/>
                </a:solidFill>
              </a:rPr>
              <a:t>Node.js</a:t>
            </a:r>
            <a:endParaRPr lang="ko-KR" altLang="en-US" sz="900" b="1">
              <a:solidFill>
                <a:sysClr val="windowText" lastClr="000000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5A22FD4-92C0-4183-A1D3-42549841F8F7}"/>
              </a:ext>
            </a:extLst>
          </p:cNvPr>
          <p:cNvSpPr/>
          <p:nvPr/>
        </p:nvSpPr>
        <p:spPr>
          <a:xfrm>
            <a:off x="2748029" y="5616862"/>
            <a:ext cx="1387087" cy="865199"/>
          </a:xfrm>
          <a:prstGeom prst="ellipse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ysClr val="windowText" lastClr="000000"/>
                </a:solidFill>
              </a:rPr>
              <a:t>Android</a:t>
            </a:r>
          </a:p>
          <a:p>
            <a:pPr algn="ctr"/>
            <a:r>
              <a:rPr lang="en-US" altLang="ko-KR" sz="1500" b="1">
                <a:solidFill>
                  <a:sysClr val="windowText" lastClr="000000"/>
                </a:solidFill>
              </a:rPr>
              <a:t>Studio</a:t>
            </a:r>
            <a:endParaRPr lang="ko-KR" altLang="en-US" sz="1500" b="1">
              <a:solidFill>
                <a:sysClr val="windowText" lastClr="000000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165BD2E-620C-4228-9DF9-A23EEFF389AD}"/>
              </a:ext>
            </a:extLst>
          </p:cNvPr>
          <p:cNvSpPr/>
          <p:nvPr/>
        </p:nvSpPr>
        <p:spPr>
          <a:xfrm>
            <a:off x="8094902" y="5616862"/>
            <a:ext cx="1387087" cy="865199"/>
          </a:xfrm>
          <a:prstGeom prst="ellipse">
            <a:avLst/>
          </a:prstGeom>
          <a:solidFill>
            <a:srgbClr val="A5D5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ysClr val="windowText" lastClr="000000"/>
                </a:solidFill>
              </a:rPr>
              <a:t>Amazon</a:t>
            </a:r>
          </a:p>
          <a:p>
            <a:pPr algn="ctr"/>
            <a:r>
              <a:rPr lang="en-US" altLang="ko-KR" sz="1500" b="1">
                <a:solidFill>
                  <a:sysClr val="windowText" lastClr="000000"/>
                </a:solidFill>
              </a:rPr>
              <a:t>EC2</a:t>
            </a:r>
            <a:endParaRPr lang="ko-KR" altLang="en-US" sz="1500" b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32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8" grpId="1" animBg="1"/>
      <p:bldP spid="120" grpId="0" animBg="1"/>
      <p:bldP spid="121" grpId="0" animBg="1"/>
      <p:bldP spid="58" grpId="1" animBg="1"/>
      <p:bldP spid="59" grpId="1" animBg="1"/>
      <p:bldP spid="60" grpId="1" animBg="1"/>
      <p:bldP spid="61" grpId="1" animBg="1"/>
      <p:bldP spid="39" grpId="0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F70CF72-A807-4AA8-B1F2-693DCA481EA2}"/>
              </a:ext>
            </a:extLst>
          </p:cNvPr>
          <p:cNvSpPr/>
          <p:nvPr/>
        </p:nvSpPr>
        <p:spPr>
          <a:xfrm>
            <a:off x="1653314" y="5285774"/>
            <a:ext cx="5719036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b="1">
                <a:noFill/>
              </a:rPr>
              <a:t>화면 흐름도 </a:t>
            </a:r>
            <a:r>
              <a:rPr lang="en-US" altLang="ko-KR" b="1">
                <a:noFill/>
              </a:rPr>
              <a:t>&amp; </a:t>
            </a:r>
            <a:r>
              <a:rPr lang="ko-KR" altLang="en-US" b="1">
                <a:noFill/>
              </a:rPr>
              <a:t>클래스 다이어그램</a:t>
            </a:r>
            <a:endParaRPr lang="ko-KR" altLang="en-US" b="1" dirty="0">
              <a:noFill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21C34B52-3193-406C-80D8-95DEDF94FEDD}"/>
              </a:ext>
            </a:extLst>
          </p:cNvPr>
          <p:cNvSpPr/>
          <p:nvPr/>
        </p:nvSpPr>
        <p:spPr>
          <a:xfrm>
            <a:off x="1653314" y="4316449"/>
            <a:ext cx="3599999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>
                <a:noFill/>
              </a:rPr>
              <a:t>Draw.io</a:t>
            </a:r>
            <a:endParaRPr lang="ko-KR" altLang="en-US" b="1" dirty="0">
              <a:noFill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02213C25-4CCE-4EC2-9654-971BA1FF5C05}"/>
              </a:ext>
            </a:extLst>
          </p:cNvPr>
          <p:cNvSpPr/>
          <p:nvPr/>
        </p:nvSpPr>
        <p:spPr>
          <a:xfrm>
            <a:off x="1653313" y="3341475"/>
            <a:ext cx="6100033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b="1">
                <a:noFill/>
              </a:rPr>
              <a:t>계정   운전자   탑승자   사용자   결제</a:t>
            </a:r>
            <a:endParaRPr lang="ko-KR" altLang="en-US" b="1" dirty="0">
              <a:noFill/>
            </a:endParaRPr>
          </a:p>
        </p:txBody>
      </p:sp>
      <p:pic>
        <p:nvPicPr>
          <p:cNvPr id="66" name="Picture 0">
            <a:extLst>
              <a:ext uri="{FF2B5EF4-FFF2-40B4-BE49-F238E27FC236}">
                <a16:creationId xmlns:a16="http://schemas.microsoft.com/office/drawing/2014/main" id="{000BF85A-050D-46EC-9A13-FC647F13A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4916" y="783686"/>
            <a:ext cx="4181667" cy="55193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EA4870EE-9B48-46A5-B977-6355CB905C52}"/>
              </a:ext>
            </a:extLst>
          </p:cNvPr>
          <p:cNvSpPr/>
          <p:nvPr/>
        </p:nvSpPr>
        <p:spPr>
          <a:xfrm>
            <a:off x="1653314" y="2364950"/>
            <a:ext cx="5900009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b="1">
                <a:noFill/>
              </a:rPr>
              <a:t>사용자   운전자   탑승자   관리자</a:t>
            </a:r>
            <a:endParaRPr lang="ko-KR" altLang="en-US" b="1" dirty="0">
              <a:noFill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프로젝트 분석</a:t>
            </a:r>
            <a:endParaRPr lang="en-US" altLang="ko-KR" b="1" kern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>
                <a:solidFill>
                  <a:srgbClr val="44546A">
                    <a:lumMod val="50000"/>
                  </a:srgbClr>
                </a:solidFill>
              </a:rPr>
              <a:t>02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DB3BB1A-4D37-47C9-80F8-7932C55F9896}"/>
              </a:ext>
            </a:extLst>
          </p:cNvPr>
          <p:cNvSpPr/>
          <p:nvPr/>
        </p:nvSpPr>
        <p:spPr>
          <a:xfrm>
            <a:off x="1653317" y="1392025"/>
            <a:ext cx="8815430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b="1">
                <a:noFill/>
              </a:rPr>
              <a:t>기능 요구사항 </a:t>
            </a:r>
            <a:r>
              <a:rPr lang="en-US" altLang="ko-KR" b="1">
                <a:noFill/>
              </a:rPr>
              <a:t>: REQ-F-01~17 / </a:t>
            </a:r>
            <a:r>
              <a:rPr lang="ko-KR" altLang="en-US" b="1">
                <a:noFill/>
              </a:rPr>
              <a:t>비기능 요구사항 </a:t>
            </a:r>
            <a:r>
              <a:rPr lang="en-US" altLang="ko-KR" b="1">
                <a:noFill/>
              </a:rPr>
              <a:t>: REQ-F-01~06</a:t>
            </a:r>
            <a:endParaRPr lang="ko-KR" altLang="en-US" b="1" dirty="0">
              <a:noFill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33FE23C-8FB4-4A58-A3ED-6FAA2269F2AF}"/>
              </a:ext>
            </a:extLst>
          </p:cNvPr>
          <p:cNvSpPr/>
          <p:nvPr/>
        </p:nvSpPr>
        <p:spPr>
          <a:xfrm>
            <a:off x="1653317" y="1392025"/>
            <a:ext cx="1836008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prstClr val="white"/>
                </a:solidFill>
              </a:rPr>
              <a:t>1. </a:t>
            </a:r>
            <a:r>
              <a:rPr lang="ko-KR" altLang="en-US" sz="1200" b="1">
                <a:solidFill>
                  <a:prstClr val="white"/>
                </a:solidFill>
              </a:rPr>
              <a:t>요구사항 기술서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AC78815-BCF4-4A56-8C95-C8322AF83685}"/>
              </a:ext>
            </a:extLst>
          </p:cNvPr>
          <p:cNvGrpSpPr/>
          <p:nvPr/>
        </p:nvGrpSpPr>
        <p:grpSpPr>
          <a:xfrm rot="5400000">
            <a:off x="2155608" y="1005695"/>
            <a:ext cx="332741" cy="1197460"/>
            <a:chOff x="7577519" y="4101996"/>
            <a:chExt cx="332741" cy="1197460"/>
          </a:xfrm>
        </p:grpSpPr>
        <p:sp>
          <p:nvSpPr>
            <p:cNvPr id="34" name="오른쪽 대괄호 33">
              <a:extLst>
                <a:ext uri="{FF2B5EF4-FFF2-40B4-BE49-F238E27FC236}">
                  <a16:creationId xmlns:a16="http://schemas.microsoft.com/office/drawing/2014/main" id="{2AA045F6-F3FD-4050-B815-42DFFD920A44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B880814-5737-44C6-95FD-A78D9B220275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CFDFABF-AEEB-4E45-AE9F-CC7CE6AEF535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3DE9624-0B0F-4F45-B648-4E0BE7122633}"/>
              </a:ext>
            </a:extLst>
          </p:cNvPr>
          <p:cNvSpPr/>
          <p:nvPr/>
        </p:nvSpPr>
        <p:spPr>
          <a:xfrm>
            <a:off x="1653319" y="2364950"/>
            <a:ext cx="1836008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prstClr val="white"/>
                </a:solidFill>
              </a:rPr>
              <a:t>2. Usecase</a:t>
            </a:r>
            <a:r>
              <a:rPr lang="ko-KR" altLang="en-US" sz="1200" b="1">
                <a:solidFill>
                  <a:prstClr val="white"/>
                </a:solidFill>
              </a:rPr>
              <a:t> </a:t>
            </a:r>
            <a:r>
              <a:rPr lang="en-US" altLang="ko-KR" sz="1200" b="1">
                <a:solidFill>
                  <a:prstClr val="white"/>
                </a:solidFill>
              </a:rPr>
              <a:t>Diagram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9544D0-95AA-4855-86E3-8A3D0954C05A}"/>
              </a:ext>
            </a:extLst>
          </p:cNvPr>
          <p:cNvGrpSpPr/>
          <p:nvPr/>
        </p:nvGrpSpPr>
        <p:grpSpPr>
          <a:xfrm rot="5400000">
            <a:off x="2155610" y="1978620"/>
            <a:ext cx="332741" cy="1197460"/>
            <a:chOff x="7577519" y="4101996"/>
            <a:chExt cx="332741" cy="1197460"/>
          </a:xfrm>
        </p:grpSpPr>
        <p:sp>
          <p:nvSpPr>
            <p:cNvPr id="40" name="오른쪽 대괄호 39">
              <a:extLst>
                <a:ext uri="{FF2B5EF4-FFF2-40B4-BE49-F238E27FC236}">
                  <a16:creationId xmlns:a16="http://schemas.microsoft.com/office/drawing/2014/main" id="{53F36C6F-C8B6-4312-8656-EEEF7E337B1C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F836CB9-C513-4C52-AE2F-EFD9985F6754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D4CD9BE-55EE-49F1-9F5D-E43CD0AD148F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3E8091D-E828-4CF3-9B3E-908D1496BA9E}"/>
              </a:ext>
            </a:extLst>
          </p:cNvPr>
          <p:cNvSpPr/>
          <p:nvPr/>
        </p:nvSpPr>
        <p:spPr>
          <a:xfrm>
            <a:off x="1653314" y="3339924"/>
            <a:ext cx="1836008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prstClr val="white"/>
                </a:solidFill>
              </a:rPr>
              <a:t>3. Usecase </a:t>
            </a:r>
            <a:r>
              <a:rPr lang="ko-KR" altLang="en-US" sz="1200" b="1">
                <a:solidFill>
                  <a:prstClr val="white"/>
                </a:solidFill>
              </a:rPr>
              <a:t>기술서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61D7DD0-3AA9-4FD3-B031-176C133A5D97}"/>
              </a:ext>
            </a:extLst>
          </p:cNvPr>
          <p:cNvGrpSpPr/>
          <p:nvPr/>
        </p:nvGrpSpPr>
        <p:grpSpPr>
          <a:xfrm rot="5400000">
            <a:off x="2155605" y="2953594"/>
            <a:ext cx="332741" cy="1197460"/>
            <a:chOff x="7577519" y="4101996"/>
            <a:chExt cx="332741" cy="1197460"/>
          </a:xfrm>
        </p:grpSpPr>
        <p:sp>
          <p:nvSpPr>
            <p:cNvPr id="46" name="오른쪽 대괄호 45">
              <a:extLst>
                <a:ext uri="{FF2B5EF4-FFF2-40B4-BE49-F238E27FC236}">
                  <a16:creationId xmlns:a16="http://schemas.microsoft.com/office/drawing/2014/main" id="{E4A37FB8-DF2F-4A1D-A872-E5A26332D6AA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F945BBE-5971-4FC6-9375-11417A4455D5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2B34ED3-0E07-40DD-BFDE-17B7AD250F84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897B2EC-37BD-4CC9-94A7-6C70AF99F1F7}"/>
              </a:ext>
            </a:extLst>
          </p:cNvPr>
          <p:cNvSpPr/>
          <p:nvPr/>
        </p:nvSpPr>
        <p:spPr>
          <a:xfrm>
            <a:off x="1653316" y="4312849"/>
            <a:ext cx="1836008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prstClr val="white"/>
                </a:solidFill>
              </a:rPr>
              <a:t>4. </a:t>
            </a:r>
            <a:r>
              <a:rPr lang="ko-KR" altLang="en-US" sz="1200" b="1">
                <a:solidFill>
                  <a:prstClr val="white"/>
                </a:solidFill>
              </a:rPr>
              <a:t>순차 다이어그램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00F06F0-2D40-447D-9A22-55F23FCDF801}"/>
              </a:ext>
            </a:extLst>
          </p:cNvPr>
          <p:cNvGrpSpPr/>
          <p:nvPr/>
        </p:nvGrpSpPr>
        <p:grpSpPr>
          <a:xfrm rot="5400000">
            <a:off x="2155607" y="3926519"/>
            <a:ext cx="332741" cy="1197460"/>
            <a:chOff x="7577519" y="4101996"/>
            <a:chExt cx="332741" cy="1197460"/>
          </a:xfrm>
        </p:grpSpPr>
        <p:sp>
          <p:nvSpPr>
            <p:cNvPr id="52" name="오른쪽 대괄호 51">
              <a:extLst>
                <a:ext uri="{FF2B5EF4-FFF2-40B4-BE49-F238E27FC236}">
                  <a16:creationId xmlns:a16="http://schemas.microsoft.com/office/drawing/2014/main" id="{0E7B5836-8BCF-40AD-ACEB-ACC2ECC3FC7C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4A9C83A-7859-4623-B198-58CE8F29DB4D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6387499-1E07-4BA1-A7CF-EB403B354DB1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D23A6DE-638A-4B02-B07A-C0A335329536}"/>
              </a:ext>
            </a:extLst>
          </p:cNvPr>
          <p:cNvSpPr/>
          <p:nvPr/>
        </p:nvSpPr>
        <p:spPr>
          <a:xfrm>
            <a:off x="1653314" y="5285774"/>
            <a:ext cx="1836008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prstClr val="white"/>
                </a:solidFill>
              </a:rPr>
              <a:t>5. </a:t>
            </a:r>
            <a:r>
              <a:rPr lang="ko-KR" altLang="en-US" sz="1200" b="1">
                <a:solidFill>
                  <a:prstClr val="white"/>
                </a:solidFill>
              </a:rPr>
              <a:t>클래스 다이어그램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0E9ECE8-14DB-486D-9689-93830B5757DB}"/>
              </a:ext>
            </a:extLst>
          </p:cNvPr>
          <p:cNvGrpSpPr/>
          <p:nvPr/>
        </p:nvGrpSpPr>
        <p:grpSpPr>
          <a:xfrm rot="5400000">
            <a:off x="2155605" y="4899444"/>
            <a:ext cx="332741" cy="1197460"/>
            <a:chOff x="7577519" y="4101996"/>
            <a:chExt cx="332741" cy="1197460"/>
          </a:xfrm>
        </p:grpSpPr>
        <p:sp>
          <p:nvSpPr>
            <p:cNvPr id="58" name="오른쪽 대괄호 57">
              <a:extLst>
                <a:ext uri="{FF2B5EF4-FFF2-40B4-BE49-F238E27FC236}">
                  <a16:creationId xmlns:a16="http://schemas.microsoft.com/office/drawing/2014/main" id="{83D55E7F-E0E2-401E-BEC4-53614D2BF009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1F9EBEE-C7EA-4AC0-95E5-E33D5FB22FAF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BC5FECB-8B4C-41FF-8C42-1E7DE6053B82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60D93CC-41A4-4919-B46E-C839F6A76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969" y="1038535"/>
            <a:ext cx="3884936" cy="51464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1C5D5C-B3F8-4484-9A34-C6954D66E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348" y="1222396"/>
            <a:ext cx="4391638" cy="47917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A5047F-3257-4F87-B9EE-0037DE96F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758" y="1593473"/>
            <a:ext cx="3586017" cy="26310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0231F1-0FD7-4886-9113-0463A774E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810" y="1592589"/>
            <a:ext cx="3780315" cy="241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7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1" grpId="0" animBg="1"/>
      <p:bldP spid="71" grpId="1" animBg="1"/>
      <p:bldP spid="71" grpId="2" animBg="1"/>
      <p:bldP spid="67" grpId="0" animBg="1"/>
      <p:bldP spid="67" grpId="1" animBg="1"/>
      <p:bldP spid="67" grpId="2" animBg="1"/>
      <p:bldP spid="65" grpId="0" animBg="1"/>
      <p:bldP spid="65" grpId="1" animBg="1"/>
      <p:bldP spid="65" grpId="2" animBg="1"/>
      <p:bldP spid="31" grpId="0" animBg="1"/>
      <p:bldP spid="31" grpId="1" animBg="1"/>
      <p:bldP spid="31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1">
            <a:extLst>
              <a:ext uri="{FF2B5EF4-FFF2-40B4-BE49-F238E27FC236}">
                <a16:creationId xmlns:a16="http://schemas.microsoft.com/office/drawing/2014/main" id="{14903A5C-776A-4153-88EE-0753B8AC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1925" y="682083"/>
            <a:ext cx="4148872" cy="547962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21C34B52-3193-406C-80D8-95DEDF94FEDD}"/>
              </a:ext>
            </a:extLst>
          </p:cNvPr>
          <p:cNvSpPr/>
          <p:nvPr/>
        </p:nvSpPr>
        <p:spPr>
          <a:xfrm>
            <a:off x="1649454" y="5733183"/>
            <a:ext cx="8690186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>
                <a:noFill/>
              </a:rPr>
              <a:t>MySQL : User, Vehicle, Path, History, Lost, Content, Traffic</a:t>
            </a:r>
            <a:endParaRPr lang="ko-KR" altLang="en-US" b="1" dirty="0">
              <a:noFill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02213C25-4CCE-4EC2-9654-971BA1FF5C05}"/>
              </a:ext>
            </a:extLst>
          </p:cNvPr>
          <p:cNvSpPr/>
          <p:nvPr/>
        </p:nvSpPr>
        <p:spPr>
          <a:xfrm>
            <a:off x="1649456" y="4054430"/>
            <a:ext cx="4023584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>
                <a:noFill/>
              </a:rPr>
              <a:t>Power Mockup</a:t>
            </a:r>
            <a:endParaRPr lang="ko-KR" altLang="en-US" b="1" dirty="0">
              <a:noFill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EA4870EE-9B48-46A5-B977-6355CB905C52}"/>
              </a:ext>
            </a:extLst>
          </p:cNvPr>
          <p:cNvSpPr/>
          <p:nvPr/>
        </p:nvSpPr>
        <p:spPr>
          <a:xfrm>
            <a:off x="1649457" y="2544505"/>
            <a:ext cx="5566630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b="1">
                <a:noFill/>
              </a:rPr>
              <a:t>순차 다이어그램 분석 구체화</a:t>
            </a:r>
            <a:endParaRPr lang="ko-KR" altLang="en-US" b="1" dirty="0">
              <a:noFill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프로젝트 설계</a:t>
            </a:r>
            <a:endParaRPr lang="en-US" altLang="ko-KR" b="1" kern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>
                <a:solidFill>
                  <a:srgbClr val="44546A">
                    <a:lumMod val="50000"/>
                  </a:srgbClr>
                </a:solidFill>
              </a:rPr>
              <a:t>03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DB3BB1A-4D37-47C9-80F8-7932C55F9896}"/>
              </a:ext>
            </a:extLst>
          </p:cNvPr>
          <p:cNvSpPr/>
          <p:nvPr/>
        </p:nvSpPr>
        <p:spPr>
          <a:xfrm>
            <a:off x="1649456" y="1055175"/>
            <a:ext cx="5900006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b="1">
                <a:noFill/>
              </a:rPr>
              <a:t>클래스 다이어그램 분석 구체화</a:t>
            </a:r>
            <a:endParaRPr lang="ko-KR" altLang="en-US" b="1" dirty="0">
              <a:noFill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33FE23C-8FB4-4A58-A3ED-6FAA2269F2AF}"/>
              </a:ext>
            </a:extLst>
          </p:cNvPr>
          <p:cNvSpPr/>
          <p:nvPr/>
        </p:nvSpPr>
        <p:spPr>
          <a:xfrm>
            <a:off x="1649455" y="1055175"/>
            <a:ext cx="1836008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prstClr val="white"/>
                </a:solidFill>
              </a:rPr>
              <a:t>1. </a:t>
            </a:r>
            <a:r>
              <a:rPr lang="ko-KR" altLang="en-US" sz="1200" b="1">
                <a:solidFill>
                  <a:prstClr val="white"/>
                </a:solidFill>
              </a:rPr>
              <a:t>클래스 다이어그램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AC78815-BCF4-4A56-8C95-C8322AF83685}"/>
              </a:ext>
            </a:extLst>
          </p:cNvPr>
          <p:cNvGrpSpPr/>
          <p:nvPr/>
        </p:nvGrpSpPr>
        <p:grpSpPr>
          <a:xfrm rot="5400000">
            <a:off x="2151746" y="668845"/>
            <a:ext cx="332741" cy="1197460"/>
            <a:chOff x="7577519" y="4101996"/>
            <a:chExt cx="332741" cy="1197460"/>
          </a:xfrm>
        </p:grpSpPr>
        <p:sp>
          <p:nvSpPr>
            <p:cNvPr id="34" name="오른쪽 대괄호 33">
              <a:extLst>
                <a:ext uri="{FF2B5EF4-FFF2-40B4-BE49-F238E27FC236}">
                  <a16:creationId xmlns:a16="http://schemas.microsoft.com/office/drawing/2014/main" id="{2AA045F6-F3FD-4050-B815-42DFFD920A44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B880814-5737-44C6-95FD-A78D9B220275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CFDFABF-AEEB-4E45-AE9F-CC7CE6AEF535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3DE9624-0B0F-4F45-B648-4E0BE7122633}"/>
              </a:ext>
            </a:extLst>
          </p:cNvPr>
          <p:cNvSpPr/>
          <p:nvPr/>
        </p:nvSpPr>
        <p:spPr>
          <a:xfrm>
            <a:off x="1649461" y="2544505"/>
            <a:ext cx="1836008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prstClr val="white"/>
                </a:solidFill>
              </a:rPr>
              <a:t>2. </a:t>
            </a:r>
            <a:r>
              <a:rPr lang="ko-KR" altLang="en-US" sz="1200" b="1">
                <a:solidFill>
                  <a:prstClr val="white"/>
                </a:solidFill>
              </a:rPr>
              <a:t>순차 다이어그램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9544D0-95AA-4855-86E3-8A3D0954C05A}"/>
              </a:ext>
            </a:extLst>
          </p:cNvPr>
          <p:cNvGrpSpPr/>
          <p:nvPr/>
        </p:nvGrpSpPr>
        <p:grpSpPr>
          <a:xfrm rot="5400000">
            <a:off x="2151752" y="2158175"/>
            <a:ext cx="332741" cy="1197460"/>
            <a:chOff x="7577519" y="4101996"/>
            <a:chExt cx="332741" cy="1197460"/>
          </a:xfrm>
        </p:grpSpPr>
        <p:sp>
          <p:nvSpPr>
            <p:cNvPr id="40" name="오른쪽 대괄호 39">
              <a:extLst>
                <a:ext uri="{FF2B5EF4-FFF2-40B4-BE49-F238E27FC236}">
                  <a16:creationId xmlns:a16="http://schemas.microsoft.com/office/drawing/2014/main" id="{53F36C6F-C8B6-4312-8656-EEEF7E337B1C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F836CB9-C513-4C52-AE2F-EFD9985F6754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D4CD9BE-55EE-49F1-9F5D-E43CD0AD148F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3E8091D-E828-4CF3-9B3E-908D1496BA9E}"/>
              </a:ext>
            </a:extLst>
          </p:cNvPr>
          <p:cNvSpPr/>
          <p:nvPr/>
        </p:nvSpPr>
        <p:spPr>
          <a:xfrm>
            <a:off x="1649456" y="4052879"/>
            <a:ext cx="1836008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prstClr val="white"/>
                </a:solidFill>
              </a:rPr>
              <a:t>3. User Interface </a:t>
            </a:r>
            <a:r>
              <a:rPr lang="ko-KR" altLang="en-US" sz="1200" b="1">
                <a:solidFill>
                  <a:prstClr val="white"/>
                </a:solidFill>
              </a:rPr>
              <a:t>설계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61D7DD0-3AA9-4FD3-B031-176C133A5D97}"/>
              </a:ext>
            </a:extLst>
          </p:cNvPr>
          <p:cNvGrpSpPr/>
          <p:nvPr/>
        </p:nvGrpSpPr>
        <p:grpSpPr>
          <a:xfrm rot="5400000">
            <a:off x="2151747" y="3666549"/>
            <a:ext cx="332741" cy="1197460"/>
            <a:chOff x="7577519" y="4101996"/>
            <a:chExt cx="332741" cy="1197460"/>
          </a:xfrm>
        </p:grpSpPr>
        <p:sp>
          <p:nvSpPr>
            <p:cNvPr id="46" name="오른쪽 대괄호 45">
              <a:extLst>
                <a:ext uri="{FF2B5EF4-FFF2-40B4-BE49-F238E27FC236}">
                  <a16:creationId xmlns:a16="http://schemas.microsoft.com/office/drawing/2014/main" id="{E4A37FB8-DF2F-4A1D-A872-E5A26332D6AA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F945BBE-5971-4FC6-9375-11417A4455D5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2B34ED3-0E07-40DD-BFDE-17B7AD250F84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897B2EC-37BD-4CC9-94A7-6C70AF99F1F7}"/>
              </a:ext>
            </a:extLst>
          </p:cNvPr>
          <p:cNvSpPr/>
          <p:nvPr/>
        </p:nvSpPr>
        <p:spPr>
          <a:xfrm>
            <a:off x="1649455" y="5729583"/>
            <a:ext cx="1836008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prstClr val="white"/>
                </a:solidFill>
              </a:rPr>
              <a:t>4. Database </a:t>
            </a:r>
            <a:r>
              <a:rPr lang="ko-KR" altLang="en-US" sz="1200" b="1">
                <a:solidFill>
                  <a:prstClr val="white"/>
                </a:solidFill>
              </a:rPr>
              <a:t>명세서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00F06F0-2D40-447D-9A22-55F23FCDF801}"/>
              </a:ext>
            </a:extLst>
          </p:cNvPr>
          <p:cNvGrpSpPr/>
          <p:nvPr/>
        </p:nvGrpSpPr>
        <p:grpSpPr>
          <a:xfrm rot="5400000">
            <a:off x="2151746" y="5343253"/>
            <a:ext cx="332741" cy="1197460"/>
            <a:chOff x="7577519" y="4101996"/>
            <a:chExt cx="332741" cy="1197460"/>
          </a:xfrm>
        </p:grpSpPr>
        <p:sp>
          <p:nvSpPr>
            <p:cNvPr id="52" name="오른쪽 대괄호 51">
              <a:extLst>
                <a:ext uri="{FF2B5EF4-FFF2-40B4-BE49-F238E27FC236}">
                  <a16:creationId xmlns:a16="http://schemas.microsoft.com/office/drawing/2014/main" id="{0E7B5836-8BCF-40AD-ACEB-ACC2ECC3FC7C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4A9C83A-7859-4623-B198-58CE8F29DB4D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6387499-1E07-4BA1-A7CF-EB403B354DB1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0501270-1E07-4D8A-9BEB-D90EA7FBA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91" y="2340154"/>
            <a:ext cx="2353003" cy="27340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D1FFD4-8669-4DD0-9C41-9C96FCEDA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456" y="3054875"/>
            <a:ext cx="4846975" cy="3486817"/>
          </a:xfrm>
          <a:prstGeom prst="rect">
            <a:avLst/>
          </a:prstGeom>
        </p:spPr>
      </p:pic>
      <p:pic>
        <p:nvPicPr>
          <p:cNvPr id="68" name="Picture 9">
            <a:extLst>
              <a:ext uri="{FF2B5EF4-FFF2-40B4-BE49-F238E27FC236}">
                <a16:creationId xmlns:a16="http://schemas.microsoft.com/office/drawing/2014/main" id="{C6F4F91E-9801-44B6-93A8-80F6279797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65496" y="1085005"/>
            <a:ext cx="2575560" cy="49149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9" name="Picture 11">
            <a:extLst>
              <a:ext uri="{FF2B5EF4-FFF2-40B4-BE49-F238E27FC236}">
                <a16:creationId xmlns:a16="http://schemas.microsoft.com/office/drawing/2014/main" id="{14020459-A1A5-4910-AE0F-AA3C1D14E0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29654" y="1105079"/>
            <a:ext cx="2552700" cy="48310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C925E9-B271-43B1-AD65-B884C013E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7926" y="875389"/>
            <a:ext cx="3457151" cy="43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2332C5D-6BD4-4651-9124-0034A8B29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6434" y="875389"/>
            <a:ext cx="340724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0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67" grpId="0" animBg="1"/>
      <p:bldP spid="67" grpId="1" animBg="1"/>
      <p:bldP spid="67" grpId="2" animBg="1"/>
      <p:bldP spid="65" grpId="0" animBg="1"/>
      <p:bldP spid="65" grpId="1" animBg="1"/>
      <p:bldP spid="65" grpId="2" animBg="1"/>
      <p:bldP spid="31" grpId="0" animBg="1"/>
      <p:bldP spid="31" grpId="1" animBg="1"/>
      <p:bldP spid="31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21C34B52-3193-406C-80D8-95DEDF94FEDD}"/>
              </a:ext>
            </a:extLst>
          </p:cNvPr>
          <p:cNvSpPr/>
          <p:nvPr/>
        </p:nvSpPr>
        <p:spPr>
          <a:xfrm>
            <a:off x="1649454" y="5733183"/>
            <a:ext cx="5093491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>
                <a:noFill/>
              </a:rPr>
              <a:t>Server/Client </a:t>
            </a:r>
            <a:r>
              <a:rPr lang="ko-KR" altLang="en-US" b="1">
                <a:noFill/>
              </a:rPr>
              <a:t>연결 및 통신</a:t>
            </a:r>
            <a:endParaRPr lang="ko-KR" altLang="en-US" b="1" dirty="0">
              <a:noFill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02213C25-4CCE-4EC2-9654-971BA1FF5C05}"/>
              </a:ext>
            </a:extLst>
          </p:cNvPr>
          <p:cNvSpPr/>
          <p:nvPr/>
        </p:nvSpPr>
        <p:spPr>
          <a:xfrm>
            <a:off x="1649455" y="4054430"/>
            <a:ext cx="4266683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>
                <a:noFill/>
              </a:rPr>
              <a:t>Event Handler </a:t>
            </a:r>
            <a:r>
              <a:rPr lang="ko-KR" altLang="en-US" b="1">
                <a:noFill/>
              </a:rPr>
              <a:t>작성</a:t>
            </a:r>
            <a:endParaRPr lang="ko-KR" altLang="en-US" b="1" dirty="0">
              <a:noFill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EA4870EE-9B48-46A5-B977-6355CB905C52}"/>
              </a:ext>
            </a:extLst>
          </p:cNvPr>
          <p:cNvSpPr/>
          <p:nvPr/>
        </p:nvSpPr>
        <p:spPr>
          <a:xfrm>
            <a:off x="1649457" y="2544505"/>
            <a:ext cx="4248003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>
                <a:noFill/>
              </a:rPr>
              <a:t>Prototype </a:t>
            </a:r>
            <a:r>
              <a:rPr lang="ko-KR" altLang="en-US" b="1">
                <a:noFill/>
              </a:rPr>
              <a:t>구체화</a:t>
            </a:r>
            <a:endParaRPr lang="ko-KR" altLang="en-US" b="1" dirty="0">
              <a:noFill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프로젝트 구현</a:t>
            </a:r>
            <a:endParaRPr lang="en-US" altLang="ko-KR" b="1" kern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>
                <a:solidFill>
                  <a:srgbClr val="44546A">
                    <a:lumMod val="50000"/>
                  </a:srgbClr>
                </a:solidFill>
              </a:rPr>
              <a:t>04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DB3BB1A-4D37-47C9-80F8-7932C55F9896}"/>
              </a:ext>
            </a:extLst>
          </p:cNvPr>
          <p:cNvSpPr/>
          <p:nvPr/>
        </p:nvSpPr>
        <p:spPr>
          <a:xfrm>
            <a:off x="1649457" y="1055175"/>
            <a:ext cx="2932068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b="1">
                <a:noFill/>
              </a:rPr>
              <a:t>진행률</a:t>
            </a:r>
            <a:endParaRPr lang="ko-KR" altLang="en-US" b="1" dirty="0">
              <a:noFill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33FE23C-8FB4-4A58-A3ED-6FAA2269F2AF}"/>
              </a:ext>
            </a:extLst>
          </p:cNvPr>
          <p:cNvSpPr/>
          <p:nvPr/>
        </p:nvSpPr>
        <p:spPr>
          <a:xfrm>
            <a:off x="1649455" y="1055175"/>
            <a:ext cx="1836008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prstClr val="white"/>
                </a:solidFill>
              </a:rPr>
              <a:t>1. Gant Chart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AC78815-BCF4-4A56-8C95-C8322AF83685}"/>
              </a:ext>
            </a:extLst>
          </p:cNvPr>
          <p:cNvGrpSpPr/>
          <p:nvPr/>
        </p:nvGrpSpPr>
        <p:grpSpPr>
          <a:xfrm rot="5400000">
            <a:off x="2151746" y="668845"/>
            <a:ext cx="332741" cy="1197460"/>
            <a:chOff x="7577519" y="4101996"/>
            <a:chExt cx="332741" cy="1197460"/>
          </a:xfrm>
        </p:grpSpPr>
        <p:sp>
          <p:nvSpPr>
            <p:cNvPr id="34" name="오른쪽 대괄호 33">
              <a:extLst>
                <a:ext uri="{FF2B5EF4-FFF2-40B4-BE49-F238E27FC236}">
                  <a16:creationId xmlns:a16="http://schemas.microsoft.com/office/drawing/2014/main" id="{2AA045F6-F3FD-4050-B815-42DFFD920A44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B880814-5737-44C6-95FD-A78D9B220275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CFDFABF-AEEB-4E45-AE9F-CC7CE6AEF535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3DE9624-0B0F-4F45-B648-4E0BE7122633}"/>
              </a:ext>
            </a:extLst>
          </p:cNvPr>
          <p:cNvSpPr/>
          <p:nvPr/>
        </p:nvSpPr>
        <p:spPr>
          <a:xfrm>
            <a:off x="1649461" y="2544505"/>
            <a:ext cx="1836008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prstClr val="white"/>
                </a:solidFill>
              </a:rPr>
              <a:t>2. User Interface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9544D0-95AA-4855-86E3-8A3D0954C05A}"/>
              </a:ext>
            </a:extLst>
          </p:cNvPr>
          <p:cNvGrpSpPr/>
          <p:nvPr/>
        </p:nvGrpSpPr>
        <p:grpSpPr>
          <a:xfrm rot="5400000">
            <a:off x="2151752" y="2158175"/>
            <a:ext cx="332741" cy="1197460"/>
            <a:chOff x="7577519" y="4101996"/>
            <a:chExt cx="332741" cy="1197460"/>
          </a:xfrm>
        </p:grpSpPr>
        <p:sp>
          <p:nvSpPr>
            <p:cNvPr id="40" name="오른쪽 대괄호 39">
              <a:extLst>
                <a:ext uri="{FF2B5EF4-FFF2-40B4-BE49-F238E27FC236}">
                  <a16:creationId xmlns:a16="http://schemas.microsoft.com/office/drawing/2014/main" id="{53F36C6F-C8B6-4312-8656-EEEF7E337B1C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F836CB9-C513-4C52-AE2F-EFD9985F6754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D4CD9BE-55EE-49F1-9F5D-E43CD0AD148F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3E8091D-E828-4CF3-9B3E-908D1496BA9E}"/>
              </a:ext>
            </a:extLst>
          </p:cNvPr>
          <p:cNvSpPr/>
          <p:nvPr/>
        </p:nvSpPr>
        <p:spPr>
          <a:xfrm>
            <a:off x="1649456" y="4052879"/>
            <a:ext cx="1836008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prstClr val="white"/>
                </a:solidFill>
              </a:rPr>
              <a:t>3. Android Studio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61D7DD0-3AA9-4FD3-B031-176C133A5D97}"/>
              </a:ext>
            </a:extLst>
          </p:cNvPr>
          <p:cNvGrpSpPr/>
          <p:nvPr/>
        </p:nvGrpSpPr>
        <p:grpSpPr>
          <a:xfrm rot="5400000">
            <a:off x="2151747" y="3666549"/>
            <a:ext cx="332741" cy="1197460"/>
            <a:chOff x="7577519" y="4101996"/>
            <a:chExt cx="332741" cy="1197460"/>
          </a:xfrm>
        </p:grpSpPr>
        <p:sp>
          <p:nvSpPr>
            <p:cNvPr id="46" name="오른쪽 대괄호 45">
              <a:extLst>
                <a:ext uri="{FF2B5EF4-FFF2-40B4-BE49-F238E27FC236}">
                  <a16:creationId xmlns:a16="http://schemas.microsoft.com/office/drawing/2014/main" id="{E4A37FB8-DF2F-4A1D-A872-E5A26332D6AA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F945BBE-5971-4FC6-9375-11417A4455D5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2B34ED3-0E07-40DD-BFDE-17B7AD250F84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897B2EC-37BD-4CC9-94A7-6C70AF99F1F7}"/>
              </a:ext>
            </a:extLst>
          </p:cNvPr>
          <p:cNvSpPr/>
          <p:nvPr/>
        </p:nvSpPr>
        <p:spPr>
          <a:xfrm>
            <a:off x="1649455" y="5729583"/>
            <a:ext cx="1836008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prstClr val="white"/>
                </a:solidFill>
              </a:rPr>
              <a:t>4. Server &amp; Network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00F06F0-2D40-447D-9A22-55F23FCDF801}"/>
              </a:ext>
            </a:extLst>
          </p:cNvPr>
          <p:cNvGrpSpPr/>
          <p:nvPr/>
        </p:nvGrpSpPr>
        <p:grpSpPr>
          <a:xfrm rot="5400000">
            <a:off x="2151746" y="5343253"/>
            <a:ext cx="332741" cy="1197460"/>
            <a:chOff x="7577519" y="4101996"/>
            <a:chExt cx="332741" cy="1197460"/>
          </a:xfrm>
        </p:grpSpPr>
        <p:sp>
          <p:nvSpPr>
            <p:cNvPr id="52" name="오른쪽 대괄호 51">
              <a:extLst>
                <a:ext uri="{FF2B5EF4-FFF2-40B4-BE49-F238E27FC236}">
                  <a16:creationId xmlns:a16="http://schemas.microsoft.com/office/drawing/2014/main" id="{0E7B5836-8BCF-40AD-ACEB-ACC2ECC3FC7C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4A9C83A-7859-4623-B198-58CE8F29DB4D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6387499-1E07-4BA1-A7CF-EB403B354DB1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Picture 12">
            <a:extLst>
              <a:ext uri="{FF2B5EF4-FFF2-40B4-BE49-F238E27FC236}">
                <a16:creationId xmlns:a16="http://schemas.microsoft.com/office/drawing/2014/main" id="{B365CD11-384F-42AA-A569-6D8FDCE8E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2675" y="428430"/>
            <a:ext cx="4785718" cy="388171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6" name="Picture 16">
            <a:extLst>
              <a:ext uri="{FF2B5EF4-FFF2-40B4-BE49-F238E27FC236}">
                <a16:creationId xmlns:a16="http://schemas.microsoft.com/office/drawing/2014/main" id="{1E60DA5D-552C-4A75-97F1-6D57AAA0F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07616" y="4458314"/>
            <a:ext cx="7503525" cy="191582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143C617-68F4-4309-A935-E2897C42E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03" y="4801470"/>
            <a:ext cx="3088812" cy="13835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E979AE-35F7-4075-84E0-D5CF83078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560" y="522094"/>
            <a:ext cx="2943636" cy="56205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B322A6-3A7D-488C-870C-998B075BE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4834" y="890712"/>
            <a:ext cx="2316698" cy="48915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EE92B9-C9B9-4543-99B3-4DD38310AD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6510" y="833645"/>
            <a:ext cx="2719137" cy="54571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1882BA-271D-4682-828B-BB7DFFC20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4437" y="833645"/>
            <a:ext cx="2719358" cy="54576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CD47D41-C9E4-4D8E-BA17-286B833171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8132" y="628143"/>
            <a:ext cx="4467915" cy="2880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76EDE710-D25B-40E4-B4AE-EA37FEDA9F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9606" y="3621570"/>
            <a:ext cx="3835181" cy="2808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D6ABA63D-1DDD-49D9-A98D-9778B642DC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0020" y="1058559"/>
            <a:ext cx="291480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9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7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67" grpId="0" animBg="1"/>
      <p:bldP spid="67" grpId="1" animBg="1"/>
      <p:bldP spid="67" grpId="2" animBg="1"/>
      <p:bldP spid="65" grpId="0" animBg="1"/>
      <p:bldP spid="65" grpId="1" animBg="1"/>
      <p:bldP spid="65" grpId="2" animBg="1"/>
      <p:bldP spid="31" grpId="0" animBg="1"/>
      <p:bldP spid="31" grpId="1" animBg="1"/>
      <p:bldP spid="31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>
                <a:solidFill>
                  <a:prstClr val="white"/>
                </a:solidFill>
              </a:rPr>
              <a:t>Application </a:t>
            </a:r>
            <a:r>
              <a:rPr lang="ko-KR" altLang="en-US" b="1" kern="0">
                <a:solidFill>
                  <a:prstClr val="white"/>
                </a:solidFill>
              </a:rPr>
              <a:t>시연 영상</a:t>
            </a:r>
            <a:endParaRPr lang="en-US" altLang="ko-KR" b="1" kern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>
                <a:solidFill>
                  <a:srgbClr val="44546A">
                    <a:lumMod val="50000"/>
                  </a:srgbClr>
                </a:solidFill>
              </a:rPr>
              <a:t>04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TANNAE 배속">
            <a:hlinkClick r:id="" action="ppaction://media"/>
            <a:extLst>
              <a:ext uri="{FF2B5EF4-FFF2-40B4-BE49-F238E27FC236}">
                <a16:creationId xmlns:a16="http://schemas.microsoft.com/office/drawing/2014/main" id="{1F63D545-7241-4A10-9DF3-9F355A2543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2260" y="667463"/>
            <a:ext cx="10083663" cy="567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189</Words>
  <Application>Microsoft Office PowerPoint</Application>
  <PresentationFormat>와이드스크린</PresentationFormat>
  <Paragraphs>65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Arial</vt:lpstr>
      <vt:lpstr>Segoe UI</vt:lpstr>
      <vt:lpstr>53_Office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최재원</cp:lastModifiedBy>
  <cp:revision>32</cp:revision>
  <dcterms:created xsi:type="dcterms:W3CDTF">2022-02-20T14:27:04Z</dcterms:created>
  <dcterms:modified xsi:type="dcterms:W3CDTF">2022-04-27T08:29:33Z</dcterms:modified>
</cp:coreProperties>
</file>